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320" r:id="rId4"/>
    <p:sldId id="322" r:id="rId5"/>
    <p:sldId id="324" r:id="rId6"/>
    <p:sldId id="278" r:id="rId7"/>
    <p:sldId id="309" r:id="rId8"/>
    <p:sldId id="280" r:id="rId9"/>
    <p:sldId id="281" r:id="rId10"/>
    <p:sldId id="310" r:id="rId11"/>
    <p:sldId id="282" r:id="rId12"/>
    <p:sldId id="284" r:id="rId13"/>
    <p:sldId id="285" r:id="rId14"/>
    <p:sldId id="286" r:id="rId15"/>
    <p:sldId id="311" r:id="rId16"/>
    <p:sldId id="287" r:id="rId17"/>
    <p:sldId id="288" r:id="rId18"/>
    <p:sldId id="290" r:id="rId19"/>
    <p:sldId id="289" r:id="rId20"/>
    <p:sldId id="291" r:id="rId21"/>
    <p:sldId id="292" r:id="rId22"/>
    <p:sldId id="307" r:id="rId23"/>
    <p:sldId id="294" r:id="rId24"/>
    <p:sldId id="308" r:id="rId25"/>
    <p:sldId id="296" r:id="rId26"/>
    <p:sldId id="297" r:id="rId27"/>
    <p:sldId id="298" r:id="rId28"/>
    <p:sldId id="299" r:id="rId29"/>
    <p:sldId id="300" r:id="rId30"/>
    <p:sldId id="312" r:id="rId31"/>
    <p:sldId id="315" r:id="rId32"/>
    <p:sldId id="301" r:id="rId33"/>
    <p:sldId id="302" r:id="rId34"/>
    <p:sldId id="313" r:id="rId35"/>
    <p:sldId id="303" r:id="rId36"/>
    <p:sldId id="314" r:id="rId37"/>
    <p:sldId id="304" r:id="rId38"/>
    <p:sldId id="317" r:id="rId39"/>
    <p:sldId id="305" r:id="rId40"/>
    <p:sldId id="318" r:id="rId41"/>
    <p:sldId id="316" r:id="rId42"/>
    <p:sldId id="319" r:id="rId43"/>
    <p:sldId id="306" r:id="rId44"/>
    <p:sldId id="275" r:id="rId4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7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Forma libre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Forma libre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3FDA4EE-7821-4D2D-BFF5-DED049BC26A8}" type="datetimeFigureOut">
              <a:rPr lang="es-AR" smtClean="0"/>
              <a:pPr/>
              <a:t>06/05/2013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E7FEB23-BCCA-4101-B10A-80D434BE6F29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hyperlink" Target="http://www.google.com.ar/url?sa=i&amp;rct=j&amp;q=centrales+hidraulicas+de+derivacion&amp;source=images&amp;cd=&amp;cad=rja&amp;docid=-mZ3RUSqItTqXM&amp;tbnid=AMemSrUFcz9htM:&amp;ved=0CAUQjRw&amp;url=http://desarrolloyenergia.blogspot.com/2010/10/energia-hidraulica-energia-renovable.html&amp;ei=OXmCUf36LJOI9gTy1oCYAg&amp;bvm=bv.45921128,d.eWU&amp;psig=AFQjCNEVRzcOujc5HKq5br87Bkc0yPXBHA&amp;ust=136759152140481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2204864"/>
            <a:ext cx="7772400" cy="1470025"/>
          </a:xfrm>
        </p:spPr>
        <p:txBody>
          <a:bodyPr>
            <a:normAutofit/>
          </a:bodyPr>
          <a:lstStyle/>
          <a:p>
            <a:r>
              <a:rPr lang="es-AR" sz="5400" dirty="0" smtClean="0">
                <a:latin typeface="Franklin Gothic Book" pitchFamily="34" charset="0"/>
                <a:ea typeface="Batang" pitchFamily="18" charset="-127"/>
              </a:rPr>
              <a:t>CENTRALES ELÉCTRICAS</a:t>
            </a:r>
            <a:endParaRPr lang="es-AR" sz="5400" dirty="0">
              <a:latin typeface="Franklin Gothic Book" pitchFamily="34" charset="0"/>
              <a:ea typeface="Batang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8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San Nicolás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53136"/>
          </a:xfrm>
        </p:spPr>
        <p:txBody>
          <a:bodyPr/>
          <a:lstStyle/>
          <a:p>
            <a:r>
              <a:rPr lang="es-AR" u="sng" dirty="0"/>
              <a:t>Ubicación:</a:t>
            </a:r>
            <a:r>
              <a:rPr lang="es-AR" dirty="0"/>
              <a:t>  San Nicolás, </a:t>
            </a:r>
            <a:r>
              <a:rPr lang="es-AR" dirty="0" err="1"/>
              <a:t>Pcia</a:t>
            </a:r>
            <a:r>
              <a:rPr lang="es-AR" dirty="0"/>
              <a:t>. de Bs. As. , sobre la margen derecha del Rio </a:t>
            </a:r>
            <a:r>
              <a:rPr lang="es-AR" dirty="0" err="1"/>
              <a:t>Parana</a:t>
            </a:r>
            <a:r>
              <a:rPr lang="es-AR" dirty="0"/>
              <a:t>, 230 km de Cap. Fed. </a:t>
            </a:r>
            <a:endParaRPr lang="es-AR" dirty="0" smtClean="0"/>
          </a:p>
          <a:p>
            <a:pPr marL="36576" indent="0">
              <a:buNone/>
            </a:pPr>
            <a:endParaRPr lang="es-AR" dirty="0"/>
          </a:p>
          <a:p>
            <a:r>
              <a:rPr lang="es-AR" u="sng" dirty="0"/>
              <a:t>Equipo:</a:t>
            </a:r>
            <a:r>
              <a:rPr lang="es-AR" dirty="0"/>
              <a:t> 4 grupos TV de 75 MW - Combustibles: Gas y Fuel </a:t>
            </a:r>
            <a:r>
              <a:rPr lang="es-AR" dirty="0" err="1"/>
              <a:t>Oil</a:t>
            </a:r>
            <a:r>
              <a:rPr lang="es-AR" dirty="0"/>
              <a:t>. 1 grupo TV de 350 MW - Combustibles: Gas, F. </a:t>
            </a:r>
            <a:r>
              <a:rPr lang="es-AR" dirty="0" err="1"/>
              <a:t>Oil</a:t>
            </a:r>
            <a:r>
              <a:rPr lang="es-AR" dirty="0"/>
              <a:t> y Carbón</a:t>
            </a:r>
          </a:p>
          <a:p>
            <a:pPr marL="36576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0204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86800" cy="922114"/>
          </a:xfrm>
        </p:spPr>
        <p:txBody>
          <a:bodyPr>
            <a:noAutofit/>
          </a:bodyPr>
          <a:lstStyle/>
          <a:p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AR" sz="32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TÉRMICA </a:t>
            </a:r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CON TURBINA </a:t>
            </a:r>
            <a:r>
              <a:rPr lang="es-AR" sz="32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A </a:t>
            </a:r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GAS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848871" cy="521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4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Mar de Ajó</a:t>
            </a:r>
            <a:endParaRPr lang="es-AR" sz="3200" b="1" dirty="0">
              <a:solidFill>
                <a:srgbClr val="FFC000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192688" cy="462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4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80528" y="274638"/>
            <a:ext cx="9144000" cy="850106"/>
          </a:xfrm>
        </p:spPr>
        <p:txBody>
          <a:bodyPr>
            <a:noAutofit/>
          </a:bodyPr>
          <a:lstStyle/>
          <a:p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AR" sz="32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TÉRMICA </a:t>
            </a:r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DE CICLO COMBINADO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806024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15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ES_tradnl" sz="3200" b="1" dirty="0" err="1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Genelba</a:t>
            </a:r>
            <a:endParaRPr lang="es-AR" sz="3200" b="1" dirty="0">
              <a:solidFill>
                <a:srgbClr val="FFC000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386522" cy="477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8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467544" y="1916832"/>
            <a:ext cx="74888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u="sng" dirty="0" smtClean="0"/>
              <a:t>Ubicación</a:t>
            </a:r>
            <a:r>
              <a:rPr lang="es-AR" sz="2800" u="sng" dirty="0"/>
              <a:t>:</a:t>
            </a:r>
            <a:r>
              <a:rPr lang="es-AR" sz="2800" dirty="0"/>
              <a:t> Ruta 3 - km 49,5. Partido de Marcos Paz, </a:t>
            </a:r>
            <a:r>
              <a:rPr lang="es-AR" sz="2800" dirty="0" err="1"/>
              <a:t>Pcia</a:t>
            </a:r>
            <a:r>
              <a:rPr lang="es-AR" sz="2800" dirty="0"/>
              <a:t>. Bs. As. </a:t>
            </a:r>
          </a:p>
          <a:p>
            <a:r>
              <a:rPr lang="es-AR" sz="2800" u="sng" dirty="0"/>
              <a:t>Equipo</a:t>
            </a:r>
            <a:r>
              <a:rPr lang="es-AR" sz="2800" dirty="0"/>
              <a:t>: Ciclo combinado: 2 TG + 1 TV  </a:t>
            </a:r>
          </a:p>
          <a:p>
            <a:r>
              <a:rPr lang="es-AR" sz="2800" dirty="0"/>
              <a:t>2 TG Siemens V 94,3 A, 2 Generadores Siemens AG TLRI 115/41. </a:t>
            </a:r>
            <a:r>
              <a:rPr lang="es-AR" sz="2800" dirty="0" err="1"/>
              <a:t>Pot</a:t>
            </a:r>
            <a:r>
              <a:rPr lang="es-AR" sz="2800" dirty="0"/>
              <a:t> Nominal: 258 MVA c/u. </a:t>
            </a:r>
          </a:p>
          <a:p>
            <a:r>
              <a:rPr lang="es-AR" sz="2800" dirty="0"/>
              <a:t>1 TV Siemens K-30-25 N30-X2X6.3-6, 1 Generador Siemens AG TLRI 115/41. </a:t>
            </a:r>
            <a:r>
              <a:rPr lang="es-AR" sz="2800" dirty="0" err="1"/>
              <a:t>Pot</a:t>
            </a:r>
            <a:r>
              <a:rPr lang="es-AR" sz="2800" dirty="0"/>
              <a:t>. Nominal: 278 MVA</a:t>
            </a:r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ES_tradnl" sz="3200" b="1" dirty="0" err="1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Genelba</a:t>
            </a:r>
            <a:endParaRPr lang="es-AR" sz="3200" b="1" dirty="0">
              <a:solidFill>
                <a:srgbClr val="FFC000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54023-CE0F-4869-AE26-3E4D8BCE076D}" type="slidenum">
              <a:rPr lang="es-ES"/>
              <a:pPr/>
              <a:t>16</a:t>
            </a:fld>
            <a:endParaRPr lang="es-ES"/>
          </a:p>
        </p:txBody>
      </p:sp>
      <p:graphicFrame>
        <p:nvGraphicFramePr>
          <p:cNvPr id="2119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650631"/>
              </p:ext>
            </p:extLst>
          </p:nvPr>
        </p:nvGraphicFramePr>
        <p:xfrm>
          <a:off x="1979712" y="980728"/>
          <a:ext cx="5167337" cy="576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Fotografía de Photo Editor" r:id="rId3" imgW="6676190" imgH="9457143" progId="MSPhotoEd.3">
                  <p:embed/>
                </p:oleObj>
              </mc:Choice>
              <mc:Fallback>
                <p:oleObj name="Fotografía de Photo Editor" r:id="rId3" imgW="6676190" imgH="94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2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980728"/>
                        <a:ext cx="5167337" cy="576064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CC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1 Título"/>
          <p:cNvSpPr txBox="1">
            <a:spLocks/>
          </p:cNvSpPr>
          <p:nvPr/>
        </p:nvSpPr>
        <p:spPr>
          <a:xfrm>
            <a:off x="0" y="188640"/>
            <a:ext cx="8229600" cy="56207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TERMONUCLEAR</a:t>
            </a:r>
          </a:p>
        </p:txBody>
      </p:sp>
    </p:spTree>
    <p:extLst>
      <p:ext uri="{BB962C8B-B14F-4D97-AF65-F5344CB8AC3E}">
        <p14:creationId xmlns:p14="http://schemas.microsoft.com/office/powerpoint/2010/main" val="26028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es-AR" sz="32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TERMONUCLEAR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43218"/>
            <a:ext cx="8424936" cy="541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0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908720"/>
            <a:ext cx="8229600" cy="1143000"/>
          </a:xfrm>
        </p:spPr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B0F0"/>
                </a:solidFill>
              </a:rPr>
              <a:t>CENTRALES TERMONUCLEARES</a:t>
            </a:r>
            <a:endParaRPr lang="es-AR" dirty="0">
              <a:solidFill>
                <a:srgbClr val="00B0F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2708920"/>
            <a:ext cx="8229600" cy="964704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dirty="0" smtClean="0">
                <a:solidFill>
                  <a:srgbClr val="FFC000"/>
                </a:solidFill>
              </a:rPr>
              <a:t>DESARROLLO EN ARGENTINA</a:t>
            </a:r>
            <a:endParaRPr lang="es-A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Rectangle 26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096000" cy="1143000"/>
          </a:xfrm>
        </p:spPr>
        <p:txBody>
          <a:bodyPr/>
          <a:lstStyle/>
          <a:p>
            <a:r>
              <a:rPr lang="es-AR" dirty="0" err="1">
                <a:solidFill>
                  <a:srgbClr val="00B0F0"/>
                </a:solidFill>
              </a:rPr>
              <a:t>Atucha</a:t>
            </a:r>
            <a:r>
              <a:rPr lang="es-AR" dirty="0">
                <a:solidFill>
                  <a:srgbClr val="00B0F0"/>
                </a:solidFill>
              </a:rPr>
              <a:t> I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7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9180DC2-E3FB-48FB-8418-AF9599631F55}" type="slidenum">
              <a:rPr lang="es-ES"/>
              <a:pPr/>
              <a:t>19</a:t>
            </a:fld>
            <a:endParaRPr lang="es-ES"/>
          </a:p>
        </p:txBody>
      </p:sp>
      <p:pic>
        <p:nvPicPr>
          <p:cNvPr id="257030" name="Picture 6" descr="http://www.na-sa.com.ar/images/fotos/CNA.jpg"/>
          <p:cNvPicPr>
            <a:picLocks noChangeAspect="1" noChangeArrowheads="1"/>
          </p:cNvPicPr>
          <p:nvPr/>
        </p:nvPicPr>
        <p:blipFill>
          <a:blip r:embed="rId2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9434"/>
            <a:ext cx="3962400" cy="32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7042" name="Rectangle 18"/>
          <p:cNvSpPr>
            <a:spLocks noChangeArrowheads="1"/>
          </p:cNvSpPr>
          <p:nvPr/>
        </p:nvSpPr>
        <p:spPr bwMode="auto">
          <a:xfrm>
            <a:off x="-4763" y="2632075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AR"/>
          </a:p>
        </p:txBody>
      </p:sp>
      <p:pic>
        <p:nvPicPr>
          <p:cNvPr id="257052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17250" r="8417" b="12195"/>
          <a:stretch>
            <a:fillRect/>
          </a:stretch>
        </p:blipFill>
        <p:spPr bwMode="auto">
          <a:xfrm>
            <a:off x="4567237" y="1731069"/>
            <a:ext cx="3657600" cy="32893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1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764704"/>
            <a:ext cx="8229600" cy="1143000"/>
          </a:xfrm>
        </p:spPr>
        <p:txBody>
          <a:bodyPr/>
          <a:lstStyle/>
          <a:p>
            <a:pPr algn="l"/>
            <a:r>
              <a:rPr lang="es-AR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Definición</a:t>
            </a:r>
            <a:endParaRPr lang="es-AR" b="1" dirty="0">
              <a:solidFill>
                <a:srgbClr val="FFC000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3633267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    </a:t>
            </a:r>
            <a:r>
              <a:rPr lang="es-AR" dirty="0" smtClean="0">
                <a:latin typeface="Arial" pitchFamily="34" charset="0"/>
                <a:cs typeface="Arial" pitchFamily="34" charset="0"/>
              </a:rPr>
              <a:t>Una </a:t>
            </a:r>
            <a:r>
              <a:rPr lang="es-AR" b="1" dirty="0" smtClean="0">
                <a:latin typeface="Arial" pitchFamily="34" charset="0"/>
                <a:cs typeface="Arial" pitchFamily="34" charset="0"/>
              </a:rPr>
              <a:t>central eléctrica </a:t>
            </a:r>
            <a:r>
              <a:rPr lang="es-AR" dirty="0" smtClean="0">
                <a:latin typeface="Arial" pitchFamily="34" charset="0"/>
                <a:cs typeface="Arial" pitchFamily="34" charset="0"/>
              </a:rPr>
              <a:t>es una instalación capaz de convertir la energía mecánica, obtenida mediante otras </a:t>
            </a:r>
            <a:r>
              <a:rPr lang="es-AR" b="1" dirty="0" smtClean="0">
                <a:latin typeface="Arial" pitchFamily="34" charset="0"/>
                <a:cs typeface="Arial" pitchFamily="34" charset="0"/>
              </a:rPr>
              <a:t>fuentes de energía </a:t>
            </a:r>
            <a:r>
              <a:rPr lang="es-AR" dirty="0" smtClean="0">
                <a:latin typeface="Arial" pitchFamily="34" charset="0"/>
                <a:cs typeface="Arial" pitchFamily="34" charset="0"/>
              </a:rPr>
              <a:t>primaria, en energía eléctrica.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7AD6-C652-4F3A-9006-E574F71892FE}" type="slidenum">
              <a:rPr lang="es-ES"/>
              <a:pPr/>
              <a:t>20</a:t>
            </a:fld>
            <a:endParaRPr lang="es-ES"/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-466726" y="249963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AR"/>
          </a:p>
        </p:txBody>
      </p:sp>
      <p:grpSp>
        <p:nvGrpSpPr>
          <p:cNvPr id="258128" name="Group 80"/>
          <p:cNvGrpSpPr>
            <a:grpSpLocks/>
          </p:cNvGrpSpPr>
          <p:nvPr/>
        </p:nvGrpSpPr>
        <p:grpSpPr bwMode="auto">
          <a:xfrm>
            <a:off x="683568" y="-869074"/>
            <a:ext cx="7491413" cy="7772400"/>
            <a:chOff x="-20" y="0"/>
            <a:chExt cx="6398" cy="1945"/>
          </a:xfrm>
        </p:grpSpPr>
        <p:sp>
          <p:nvSpPr>
            <p:cNvPr id="258127" name="Rectangle 79"/>
            <p:cNvSpPr>
              <a:spLocks noChangeArrowheads="1"/>
            </p:cNvSpPr>
            <p:nvPr/>
          </p:nvSpPr>
          <p:spPr bwMode="auto">
            <a:xfrm>
              <a:off x="0" y="0"/>
              <a:ext cx="6378" cy="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>
                <a:solidFill>
                  <a:srgbClr val="FFFF00"/>
                </a:solidFill>
              </a:endParaRPr>
            </a:p>
          </p:txBody>
        </p:sp>
        <p:grpSp>
          <p:nvGrpSpPr>
            <p:cNvPr id="258126" name="Group 78"/>
            <p:cNvGrpSpPr>
              <a:grpSpLocks/>
            </p:cNvGrpSpPr>
            <p:nvPr/>
          </p:nvGrpSpPr>
          <p:grpSpPr bwMode="auto">
            <a:xfrm>
              <a:off x="-20" y="162"/>
              <a:ext cx="6398" cy="1605"/>
              <a:chOff x="-78" y="846"/>
              <a:chExt cx="6398" cy="1605"/>
            </a:xfrm>
          </p:grpSpPr>
          <p:grpSp>
            <p:nvGrpSpPr>
              <p:cNvPr id="258124" name="Group 76"/>
              <p:cNvGrpSpPr>
                <a:grpSpLocks/>
              </p:cNvGrpSpPr>
              <p:nvPr/>
            </p:nvGrpSpPr>
            <p:grpSpPr bwMode="auto">
              <a:xfrm>
                <a:off x="-20" y="846"/>
                <a:ext cx="6340" cy="1524"/>
                <a:chOff x="-78" y="568"/>
                <a:chExt cx="6340" cy="1524"/>
              </a:xfrm>
            </p:grpSpPr>
            <p:sp>
              <p:nvSpPr>
                <p:cNvPr id="258051" name="Rectangle 3"/>
                <p:cNvSpPr>
                  <a:spLocks noChangeArrowheads="1"/>
                </p:cNvSpPr>
                <p:nvPr/>
              </p:nvSpPr>
              <p:spPr bwMode="auto">
                <a:xfrm>
                  <a:off x="-78" y="568"/>
                  <a:ext cx="15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 sz="1800">
                      <a:solidFill>
                        <a:srgbClr val="FFFF00"/>
                      </a:solidFill>
                    </a:rPr>
                    <a:t>  </a:t>
                  </a:r>
                </a:p>
                <a:p>
                  <a:pPr eaLnBrk="0" hangingPunct="0"/>
                  <a:endParaRPr lang="en-US" sz="1800">
                    <a:solidFill>
                      <a:srgbClr val="FFFF00"/>
                    </a:solidFill>
                  </a:endParaRPr>
                </a:p>
              </p:txBody>
            </p:sp>
            <p:grpSp>
              <p:nvGrpSpPr>
                <p:cNvPr id="258123" name="Group 75"/>
                <p:cNvGrpSpPr>
                  <a:grpSpLocks/>
                </p:cNvGrpSpPr>
                <p:nvPr/>
              </p:nvGrpSpPr>
              <p:grpSpPr bwMode="auto">
                <a:xfrm>
                  <a:off x="-51" y="681"/>
                  <a:ext cx="6313" cy="1411"/>
                  <a:chOff x="-51" y="681"/>
                  <a:chExt cx="6313" cy="1411"/>
                </a:xfrm>
              </p:grpSpPr>
              <p:grpSp>
                <p:nvGrpSpPr>
                  <p:cNvPr id="25812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-51" y="684"/>
                    <a:ext cx="6313" cy="1405"/>
                    <a:chOff x="-51" y="684"/>
                    <a:chExt cx="6313" cy="1405"/>
                  </a:xfrm>
                </p:grpSpPr>
                <p:grpSp>
                  <p:nvGrpSpPr>
                    <p:cNvPr id="258072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684"/>
                      <a:ext cx="6259" cy="173"/>
                      <a:chOff x="0" y="684"/>
                      <a:chExt cx="6259" cy="173"/>
                    </a:xfrm>
                  </p:grpSpPr>
                  <p:sp>
                    <p:nvSpPr>
                      <p:cNvPr id="258071" name="Rectangle 2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684"/>
                        <a:ext cx="6259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0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684"/>
                        <a:ext cx="6259" cy="173"/>
                        <a:chOff x="0" y="684"/>
                        <a:chExt cx="6259" cy="173"/>
                      </a:xfrm>
                    </p:grpSpPr>
                    <p:sp>
                      <p:nvSpPr>
                        <p:cNvPr id="258052" name="Rectangle 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00B0F0"/>
                              </a:solidFill>
                            </a:rPr>
                            <a:t>CENTRAL NUCLEAR ATUCHA </a:t>
                          </a:r>
                          <a:r>
                            <a:rPr lang="en-US" sz="1800" b="1" dirty="0" smtClean="0">
                              <a:solidFill>
                                <a:srgbClr val="00B0F0"/>
                              </a:solidFill>
                            </a:rPr>
                            <a:t>I</a:t>
                          </a:r>
                          <a:endParaRPr lang="en-US" sz="1800" dirty="0">
                            <a:solidFill>
                              <a:srgbClr val="00B0F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69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76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857"/>
                      <a:ext cx="1646" cy="305"/>
                      <a:chOff x="-51" y="857"/>
                      <a:chExt cx="1646" cy="305"/>
                    </a:xfrm>
                  </p:grpSpPr>
                  <p:sp>
                    <p:nvSpPr>
                      <p:cNvPr id="258075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008"/>
                        <a:ext cx="1579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4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857"/>
                        <a:ext cx="1630" cy="301"/>
                        <a:chOff x="-51" y="857"/>
                        <a:chExt cx="1630" cy="301"/>
                      </a:xfrm>
                    </p:grpSpPr>
                    <p:sp>
                      <p:nvSpPr>
                        <p:cNvPr id="258053" name="Rectangle 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004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Tipo</a:t>
                          </a:r>
                          <a:r>
                            <a:rPr lang="en-US" sz="1800" dirty="0">
                              <a:solidFill>
                                <a:srgbClr val="FFFF00"/>
                              </a:solidFill>
                            </a:rPr>
                            <a:t> de reactor</a:t>
                          </a:r>
                        </a:p>
                      </p:txBody>
                    </p:sp>
                    <p:sp>
                      <p:nvSpPr>
                        <p:cNvPr id="258073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85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82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" y="85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78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857"/>
                      <a:ext cx="4683" cy="298"/>
                      <a:chOff x="1579" y="857"/>
                      <a:chExt cx="4683" cy="298"/>
                    </a:xfrm>
                  </p:grpSpPr>
                  <p:sp>
                    <p:nvSpPr>
                      <p:cNvPr id="258054" name="Rectangl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82" y="100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Recipiente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: SIEMENS</a:t>
                        </a:r>
                      </a:p>
                    </p:txBody>
                  </p:sp>
                  <p:sp>
                    <p:nvSpPr>
                      <p:cNvPr id="258077" name="Rectangle 2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85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88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1165"/>
                      <a:ext cx="1630" cy="154"/>
                      <a:chOff x="-51" y="1165"/>
                      <a:chExt cx="1630" cy="154"/>
                    </a:xfrm>
                  </p:grpSpPr>
                  <p:sp>
                    <p:nvSpPr>
                      <p:cNvPr id="258087" name="Rectangle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16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86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1165"/>
                        <a:ext cx="1630" cy="154"/>
                        <a:chOff x="-51" y="1165"/>
                        <a:chExt cx="1630" cy="154"/>
                      </a:xfrm>
                    </p:grpSpPr>
                    <p:sp>
                      <p:nvSpPr>
                        <p:cNvPr id="258057" name="Rectangle 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Potencia</a:t>
                          </a:r>
                          <a:r>
                            <a:rPr lang="en-US" sz="18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Eléctrica</a:t>
                          </a:r>
                          <a:r>
                            <a:rPr lang="en-US" sz="18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bruta</a:t>
                          </a:r>
                          <a:endParaRPr lang="en-US" sz="1800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85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0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63" y="1162"/>
                      <a:ext cx="4696" cy="157"/>
                      <a:chOff x="1563" y="1162"/>
                      <a:chExt cx="4696" cy="157"/>
                    </a:xfrm>
                  </p:grpSpPr>
                  <p:sp>
                    <p:nvSpPr>
                      <p:cNvPr id="258058" name="Rectangle 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63" y="1162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 smtClean="0">
                            <a:solidFill>
                              <a:srgbClr val="00B050"/>
                            </a:solidFill>
                          </a:rPr>
                          <a:t>357 MW</a:t>
                        </a:r>
                        <a:endParaRPr lang="en-US" sz="18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89" name="Rectangle 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16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94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319"/>
                      <a:ext cx="1614" cy="154"/>
                      <a:chOff x="-35" y="1319"/>
                      <a:chExt cx="1614" cy="154"/>
                    </a:xfrm>
                  </p:grpSpPr>
                  <p:sp>
                    <p:nvSpPr>
                      <p:cNvPr id="258093" name="Rectangle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319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2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319"/>
                        <a:ext cx="1614" cy="154"/>
                        <a:chOff x="-35" y="1319"/>
                        <a:chExt cx="1614" cy="154"/>
                      </a:xfrm>
                    </p:grpSpPr>
                    <p:sp>
                      <p:nvSpPr>
                        <p:cNvPr id="258059" name="Rectangl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rgbClr val="FFFF00"/>
                              </a:solidFill>
                            </a:rPr>
                            <a:t>Moderador y refrigerante</a:t>
                          </a:r>
                        </a:p>
                      </p:txBody>
                    </p:sp>
                    <p:sp>
                      <p:nvSpPr>
                        <p:cNvPr id="258091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6" name="Group 4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319"/>
                      <a:ext cx="4680" cy="154"/>
                      <a:chOff x="1579" y="1319"/>
                      <a:chExt cx="4680" cy="154"/>
                    </a:xfrm>
                  </p:grpSpPr>
                  <p:sp>
                    <p:nvSpPr>
                      <p:cNvPr id="258060" name="Rectangle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Agua </a:t>
                        </a:r>
                        <a:r>
                          <a:rPr lang="en-US" sz="1800" dirty="0" err="1" smtClean="0">
                            <a:solidFill>
                              <a:srgbClr val="00B050"/>
                            </a:solidFill>
                          </a:rPr>
                          <a:t>Pesada</a:t>
                        </a:r>
                        <a:r>
                          <a:rPr lang="en-US" sz="1800" dirty="0" smtClean="0">
                            <a:solidFill>
                              <a:srgbClr val="00B050"/>
                            </a:solidFill>
                          </a:rPr>
                          <a:t> (D</a:t>
                        </a:r>
                        <a:r>
                          <a:rPr lang="en-US" sz="1800" baseline="-25000" dirty="0" smtClean="0">
                            <a:solidFill>
                              <a:srgbClr val="00B050"/>
                            </a:solidFill>
                          </a:rPr>
                          <a:t>2</a:t>
                        </a:r>
                        <a:r>
                          <a:rPr lang="en-US" sz="1800" dirty="0" smtClean="0">
                            <a:solidFill>
                              <a:srgbClr val="00B050"/>
                            </a:solidFill>
                          </a:rPr>
                          <a:t>0) </a:t>
                        </a:r>
                        <a:endParaRPr lang="en-US" sz="18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95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0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473"/>
                      <a:ext cx="1614" cy="154"/>
                      <a:chOff x="-35" y="1473"/>
                      <a:chExt cx="1614" cy="154"/>
                    </a:xfrm>
                  </p:grpSpPr>
                  <p:sp>
                    <p:nvSpPr>
                      <p:cNvPr id="258099" name="Rectangle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473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8" name="Group 5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473"/>
                        <a:ext cx="1614" cy="154"/>
                        <a:chOff x="-35" y="1473"/>
                        <a:chExt cx="1614" cy="154"/>
                      </a:xfrm>
                    </p:grpSpPr>
                    <p:sp>
                      <p:nvSpPr>
                        <p:cNvPr id="258061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rgbClr val="FFFF00"/>
                              </a:solidFill>
                            </a:rPr>
                            <a:t>Combustible</a:t>
                          </a:r>
                        </a:p>
                      </p:txBody>
                    </p:sp>
                    <p:sp>
                      <p:nvSpPr>
                        <p:cNvPr id="258097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2" name="Group 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473"/>
                      <a:ext cx="4680" cy="154"/>
                      <a:chOff x="1579" y="1473"/>
                      <a:chExt cx="4680" cy="154"/>
                    </a:xfrm>
                  </p:grpSpPr>
                  <p:sp>
                    <p:nvSpPr>
                      <p:cNvPr id="258062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Uranio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natural o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uranio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levemente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enriquecido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(0.85%)</a:t>
                        </a:r>
                      </a:p>
                    </p:txBody>
                  </p:sp>
                  <p:sp>
                    <p:nvSpPr>
                      <p:cNvPr id="258101" name="Rectangle 5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6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627"/>
                      <a:ext cx="1614" cy="154"/>
                      <a:chOff x="-35" y="1627"/>
                      <a:chExt cx="1614" cy="154"/>
                    </a:xfrm>
                  </p:grpSpPr>
                  <p:sp>
                    <p:nvSpPr>
                      <p:cNvPr id="258105" name="Rectangle 5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62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04" name="Group 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627"/>
                        <a:ext cx="1614" cy="154"/>
                        <a:chOff x="-35" y="1627"/>
                        <a:chExt cx="1614" cy="154"/>
                      </a:xfrm>
                    </p:grpSpPr>
                    <p:sp>
                      <p:nvSpPr>
                        <p:cNvPr id="258063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rgbClr val="FFFF00"/>
                              </a:solidFill>
                            </a:rPr>
                            <a:t>Generador de Vapor</a:t>
                          </a:r>
                        </a:p>
                      </p:txBody>
                    </p:sp>
                    <p:sp>
                      <p:nvSpPr>
                        <p:cNvPr id="258103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8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627"/>
                      <a:ext cx="4680" cy="154"/>
                      <a:chOff x="1579" y="1627"/>
                      <a:chExt cx="4680" cy="154"/>
                    </a:xfrm>
                  </p:grpSpPr>
                  <p:sp>
                    <p:nvSpPr>
                      <p:cNvPr id="258064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>
                            <a:solidFill>
                              <a:srgbClr val="00B050"/>
                            </a:solidFill>
                          </a:rPr>
                          <a:t>Dos verticales , tubos en "U" Incolloy 800</a:t>
                        </a:r>
                      </a:p>
                    </p:txBody>
                  </p:sp>
                  <p:sp>
                    <p:nvSpPr>
                      <p:cNvPr id="258107" name="Rectangle 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2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781"/>
                      <a:ext cx="1614" cy="154"/>
                      <a:chOff x="-35" y="1781"/>
                      <a:chExt cx="1614" cy="154"/>
                    </a:xfrm>
                  </p:grpSpPr>
                  <p:sp>
                    <p:nvSpPr>
                      <p:cNvPr id="258111" name="Rectangle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781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0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781"/>
                        <a:ext cx="1614" cy="154"/>
                        <a:chOff x="-35" y="1781"/>
                        <a:chExt cx="1614" cy="154"/>
                      </a:xfrm>
                    </p:grpSpPr>
                    <p:sp>
                      <p:nvSpPr>
                        <p:cNvPr id="258065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>
                              <a:solidFill>
                                <a:srgbClr val="FFFF00"/>
                              </a:solidFill>
                            </a:rPr>
                            <a:t>Turbina</a:t>
                          </a:r>
                        </a:p>
                      </p:txBody>
                    </p:sp>
                    <p:sp>
                      <p:nvSpPr>
                        <p:cNvPr id="258109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14" name="Group 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781"/>
                      <a:ext cx="4680" cy="154"/>
                      <a:chOff x="1579" y="1781"/>
                      <a:chExt cx="4680" cy="154"/>
                    </a:xfrm>
                  </p:grpSpPr>
                  <p:sp>
                    <p:nvSpPr>
                      <p:cNvPr id="258066" name="Rectangle 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Una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etapa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alta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,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tres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etapas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baja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.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Velocidad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:3.000 rpm</a:t>
                        </a:r>
                      </a:p>
                    </p:txBody>
                  </p:sp>
                  <p:sp>
                    <p:nvSpPr>
                      <p:cNvPr id="258113" name="Rectangle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8" name="Group 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935"/>
                      <a:ext cx="1614" cy="154"/>
                      <a:chOff x="-35" y="1935"/>
                      <a:chExt cx="1614" cy="154"/>
                    </a:xfrm>
                  </p:grpSpPr>
                  <p:sp>
                    <p:nvSpPr>
                      <p:cNvPr id="258117" name="Rectangle 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93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6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935"/>
                        <a:ext cx="1614" cy="154"/>
                        <a:chOff x="-35" y="1935"/>
                        <a:chExt cx="1614" cy="154"/>
                      </a:xfrm>
                    </p:grpSpPr>
                    <p:sp>
                      <p:nvSpPr>
                        <p:cNvPr id="258067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Generador</a:t>
                          </a:r>
                          <a:r>
                            <a:rPr lang="en-US" sz="1800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FFFF00"/>
                              </a:solidFill>
                            </a:rPr>
                            <a:t>Eléctrico</a:t>
                          </a:r>
                          <a:endParaRPr lang="en-US" sz="1800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115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20" name="Group 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935"/>
                      <a:ext cx="4680" cy="154"/>
                      <a:chOff x="1579" y="1935"/>
                      <a:chExt cx="4680" cy="154"/>
                    </a:xfrm>
                  </p:grpSpPr>
                  <p:sp>
                    <p:nvSpPr>
                      <p:cNvPr id="258068" name="Rectangle 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Dos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polos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,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tensión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 21 </a:t>
                        </a:r>
                        <a:r>
                          <a:rPr lang="en-US" sz="1800" dirty="0" err="1">
                            <a:solidFill>
                              <a:srgbClr val="00B050"/>
                            </a:solidFill>
                          </a:rPr>
                          <a:t>Kv</a:t>
                        </a:r>
                        <a:r>
                          <a:rPr lang="en-US" sz="1800" dirty="0">
                            <a:solidFill>
                              <a:srgbClr val="00B050"/>
                            </a:solidFill>
                          </a:rPr>
                          <a:t>, 50 Hz</a:t>
                        </a:r>
                      </a:p>
                    </p:txBody>
                  </p:sp>
                  <p:sp>
                    <p:nvSpPr>
                      <p:cNvPr id="258119" name="Rectangle 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58122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681"/>
                    <a:ext cx="6265" cy="1411"/>
                  </a:xfrm>
                  <a:prstGeom prst="rect">
                    <a:avLst/>
                  </a:prstGeom>
                  <a:noFill/>
                  <a:ln w="11112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AR">
                      <a:solidFill>
                        <a:srgbClr val="FFFF00"/>
                      </a:solidFill>
                    </a:endParaRPr>
                  </a:p>
                </p:txBody>
              </p:sp>
            </p:grpSp>
          </p:grpSp>
          <p:sp>
            <p:nvSpPr>
              <p:cNvPr id="258125" name="Rectangle 77"/>
              <p:cNvSpPr>
                <a:spLocks noChangeArrowheads="1"/>
              </p:cNvSpPr>
              <p:nvPr/>
            </p:nvSpPr>
            <p:spPr bwMode="auto">
              <a:xfrm>
                <a:off x="-78" y="2289"/>
                <a:ext cx="157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 sz="1800">
                    <a:solidFill>
                      <a:srgbClr val="FFFF00"/>
                    </a:solidFill>
                  </a:rPr>
                  <a:t/>
                </a:r>
                <a:br>
                  <a:rPr lang="en-US" sz="1800">
                    <a:solidFill>
                      <a:srgbClr val="FFFF00"/>
                    </a:solidFill>
                  </a:rPr>
                </a:br>
                <a:endParaRPr lang="en-US" sz="180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83" name="Rectangle 57"/>
          <p:cNvSpPr>
            <a:spLocks noChangeArrowheads="1"/>
          </p:cNvSpPr>
          <p:nvPr/>
        </p:nvSpPr>
        <p:spPr bwMode="auto">
          <a:xfrm>
            <a:off x="1065354" y="4260460"/>
            <a:ext cx="1848850" cy="6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" name="1 Rectángulo"/>
          <p:cNvSpPr/>
          <p:nvPr/>
        </p:nvSpPr>
        <p:spPr>
          <a:xfrm>
            <a:off x="1069980" y="10561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FFFF00"/>
                </a:solidFill>
              </a:rPr>
              <a:t>Ubicación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71800" y="1056196"/>
            <a:ext cx="500766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err="1" smtClean="0">
                <a:solidFill>
                  <a:srgbClr val="00B050"/>
                </a:solidFill>
              </a:rPr>
              <a:t>Zárate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E7CC9-D645-448A-B2A1-6EE2A02DA4AA}" type="slidenum">
              <a:rPr lang="es-ES"/>
              <a:pPr/>
              <a:t>21</a:t>
            </a:fld>
            <a:endParaRPr lang="es-ES"/>
          </a:p>
        </p:txBody>
      </p:sp>
      <p:sp>
        <p:nvSpPr>
          <p:cNvPr id="259092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18757"/>
            <a:ext cx="6096000" cy="1143000"/>
          </a:xfrm>
        </p:spPr>
        <p:txBody>
          <a:bodyPr>
            <a:normAutofit/>
          </a:bodyPr>
          <a:lstStyle/>
          <a:p>
            <a:r>
              <a:rPr lang="es-AR" dirty="0" err="1">
                <a:solidFill>
                  <a:srgbClr val="00B0F0"/>
                </a:solidFill>
              </a:rPr>
              <a:t>Atucha</a:t>
            </a:r>
            <a:r>
              <a:rPr lang="es-AR" dirty="0">
                <a:solidFill>
                  <a:srgbClr val="00B0F0"/>
                </a:solidFill>
              </a:rPr>
              <a:t> II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-4763" y="1352550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A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16" y="1352550"/>
            <a:ext cx="7025241" cy="481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4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7AD6-C652-4F3A-9006-E574F71892FE}" type="slidenum">
              <a:rPr lang="es-ES">
                <a:solidFill>
                  <a:srgbClr val="CAF278">
                    <a:shade val="50000"/>
                  </a:srgbClr>
                </a:solidFill>
              </a:rPr>
              <a:pPr/>
              <a:t>22</a:t>
            </a:fld>
            <a:endParaRPr lang="es-ES">
              <a:solidFill>
                <a:srgbClr val="CAF278">
                  <a:shade val="50000"/>
                </a:srgbClr>
              </a:solidFill>
            </a:endParaRPr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-466726" y="249963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258128" name="Group 80"/>
          <p:cNvGrpSpPr>
            <a:grpSpLocks/>
          </p:cNvGrpSpPr>
          <p:nvPr/>
        </p:nvGrpSpPr>
        <p:grpSpPr bwMode="auto">
          <a:xfrm>
            <a:off x="683568" y="-869074"/>
            <a:ext cx="7491413" cy="7772400"/>
            <a:chOff x="-20" y="0"/>
            <a:chExt cx="6398" cy="1945"/>
          </a:xfrm>
        </p:grpSpPr>
        <p:sp>
          <p:nvSpPr>
            <p:cNvPr id="258127" name="Rectangle 79"/>
            <p:cNvSpPr>
              <a:spLocks noChangeArrowheads="1"/>
            </p:cNvSpPr>
            <p:nvPr/>
          </p:nvSpPr>
          <p:spPr bwMode="auto">
            <a:xfrm>
              <a:off x="0" y="0"/>
              <a:ext cx="6378" cy="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>
                <a:solidFill>
                  <a:srgbClr val="FFFF00"/>
                </a:solidFill>
              </a:endParaRPr>
            </a:p>
          </p:txBody>
        </p:sp>
        <p:grpSp>
          <p:nvGrpSpPr>
            <p:cNvPr id="258126" name="Group 78"/>
            <p:cNvGrpSpPr>
              <a:grpSpLocks/>
            </p:cNvGrpSpPr>
            <p:nvPr/>
          </p:nvGrpSpPr>
          <p:grpSpPr bwMode="auto">
            <a:xfrm>
              <a:off x="-20" y="162"/>
              <a:ext cx="6398" cy="1605"/>
              <a:chOff x="-78" y="846"/>
              <a:chExt cx="6398" cy="1605"/>
            </a:xfrm>
          </p:grpSpPr>
          <p:grpSp>
            <p:nvGrpSpPr>
              <p:cNvPr id="258124" name="Group 76"/>
              <p:cNvGrpSpPr>
                <a:grpSpLocks/>
              </p:cNvGrpSpPr>
              <p:nvPr/>
            </p:nvGrpSpPr>
            <p:grpSpPr bwMode="auto">
              <a:xfrm>
                <a:off x="-20" y="846"/>
                <a:ext cx="6340" cy="1524"/>
                <a:chOff x="-78" y="568"/>
                <a:chExt cx="6340" cy="1524"/>
              </a:xfrm>
            </p:grpSpPr>
            <p:sp>
              <p:nvSpPr>
                <p:cNvPr id="258051" name="Rectangle 3"/>
                <p:cNvSpPr>
                  <a:spLocks noChangeArrowheads="1"/>
                </p:cNvSpPr>
                <p:nvPr/>
              </p:nvSpPr>
              <p:spPr bwMode="auto">
                <a:xfrm>
                  <a:off x="-78" y="568"/>
                  <a:ext cx="15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  </a:t>
                  </a:r>
                </a:p>
                <a:p>
                  <a:pPr eaLnBrk="0" hangingPunct="0"/>
                  <a:endParaRPr lang="en-US">
                    <a:solidFill>
                      <a:srgbClr val="FFFF00"/>
                    </a:solidFill>
                  </a:endParaRPr>
                </a:p>
              </p:txBody>
            </p:sp>
            <p:grpSp>
              <p:nvGrpSpPr>
                <p:cNvPr id="258123" name="Group 75"/>
                <p:cNvGrpSpPr>
                  <a:grpSpLocks/>
                </p:cNvGrpSpPr>
                <p:nvPr/>
              </p:nvGrpSpPr>
              <p:grpSpPr bwMode="auto">
                <a:xfrm>
                  <a:off x="-51" y="681"/>
                  <a:ext cx="6313" cy="1411"/>
                  <a:chOff x="-51" y="681"/>
                  <a:chExt cx="6313" cy="1411"/>
                </a:xfrm>
              </p:grpSpPr>
              <p:grpSp>
                <p:nvGrpSpPr>
                  <p:cNvPr id="25812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-51" y="684"/>
                    <a:ext cx="6313" cy="1405"/>
                    <a:chOff x="-51" y="684"/>
                    <a:chExt cx="6313" cy="1405"/>
                  </a:xfrm>
                </p:grpSpPr>
                <p:grpSp>
                  <p:nvGrpSpPr>
                    <p:cNvPr id="258072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684"/>
                      <a:ext cx="6259" cy="173"/>
                      <a:chOff x="0" y="684"/>
                      <a:chExt cx="6259" cy="173"/>
                    </a:xfrm>
                  </p:grpSpPr>
                  <p:sp>
                    <p:nvSpPr>
                      <p:cNvPr id="258071" name="Rectangle 2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684"/>
                        <a:ext cx="6259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0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684"/>
                        <a:ext cx="6259" cy="173"/>
                        <a:chOff x="0" y="684"/>
                        <a:chExt cx="6259" cy="173"/>
                      </a:xfrm>
                    </p:grpSpPr>
                    <p:sp>
                      <p:nvSpPr>
                        <p:cNvPr id="258052" name="Rectangle 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B0F0"/>
                              </a:solidFill>
                            </a:rPr>
                            <a:t>CENTRAL NUCLEAR ATUCHA </a:t>
                          </a:r>
                          <a:r>
                            <a:rPr lang="en-US" b="1" dirty="0" smtClean="0">
                              <a:solidFill>
                                <a:srgbClr val="00B0F0"/>
                              </a:solidFill>
                            </a:rPr>
                            <a:t>II</a:t>
                          </a:r>
                          <a:endParaRPr lang="en-US" dirty="0">
                            <a:solidFill>
                              <a:srgbClr val="00B0F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69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76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857"/>
                      <a:ext cx="1646" cy="305"/>
                      <a:chOff x="-51" y="857"/>
                      <a:chExt cx="1646" cy="305"/>
                    </a:xfrm>
                  </p:grpSpPr>
                  <p:sp>
                    <p:nvSpPr>
                      <p:cNvPr id="258075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008"/>
                        <a:ext cx="1579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4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857"/>
                        <a:ext cx="1630" cy="301"/>
                        <a:chOff x="-51" y="857"/>
                        <a:chExt cx="1630" cy="301"/>
                      </a:xfrm>
                    </p:grpSpPr>
                    <p:sp>
                      <p:nvSpPr>
                        <p:cNvPr id="258053" name="Rectangle 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004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Tipo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de reactor</a:t>
                          </a:r>
                        </a:p>
                      </p:txBody>
                    </p:sp>
                    <p:sp>
                      <p:nvSpPr>
                        <p:cNvPr id="258073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85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82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" y="85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78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857"/>
                      <a:ext cx="4683" cy="298"/>
                      <a:chOff x="1579" y="857"/>
                      <a:chExt cx="4683" cy="298"/>
                    </a:xfrm>
                  </p:grpSpPr>
                  <p:sp>
                    <p:nvSpPr>
                      <p:cNvPr id="258054" name="Rectangl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82" y="100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Recipiente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: SIEMENS</a:t>
                        </a:r>
                      </a:p>
                    </p:txBody>
                  </p:sp>
                  <p:sp>
                    <p:nvSpPr>
                      <p:cNvPr id="258077" name="Rectangle 2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85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88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1165"/>
                      <a:ext cx="1630" cy="154"/>
                      <a:chOff x="-51" y="1165"/>
                      <a:chExt cx="1630" cy="154"/>
                    </a:xfrm>
                  </p:grpSpPr>
                  <p:sp>
                    <p:nvSpPr>
                      <p:cNvPr id="258087" name="Rectangle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16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86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1165"/>
                        <a:ext cx="1630" cy="154"/>
                        <a:chOff x="-51" y="1165"/>
                        <a:chExt cx="1630" cy="154"/>
                      </a:xfrm>
                    </p:grpSpPr>
                    <p:sp>
                      <p:nvSpPr>
                        <p:cNvPr id="258057" name="Rectangle 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Potencia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Eléctrica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bruta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85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0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63" y="1162"/>
                      <a:ext cx="4696" cy="157"/>
                      <a:chOff x="1563" y="1162"/>
                      <a:chExt cx="4696" cy="157"/>
                    </a:xfrm>
                  </p:grpSpPr>
                  <p:sp>
                    <p:nvSpPr>
                      <p:cNvPr id="258058" name="Rectangle 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63" y="1162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745 MW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89" name="Rectangle 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16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94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319"/>
                      <a:ext cx="1614" cy="154"/>
                      <a:chOff x="-35" y="1319"/>
                      <a:chExt cx="1614" cy="154"/>
                    </a:xfrm>
                  </p:grpSpPr>
                  <p:sp>
                    <p:nvSpPr>
                      <p:cNvPr id="258093" name="Rectangle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319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2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319"/>
                        <a:ext cx="1614" cy="154"/>
                        <a:chOff x="-35" y="1319"/>
                        <a:chExt cx="1614" cy="154"/>
                      </a:xfrm>
                    </p:grpSpPr>
                    <p:sp>
                      <p:nvSpPr>
                        <p:cNvPr id="258059" name="Rectangl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Moderador y refrigerante</a:t>
                          </a:r>
                        </a:p>
                      </p:txBody>
                    </p:sp>
                    <p:sp>
                      <p:nvSpPr>
                        <p:cNvPr id="258091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6" name="Group 4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319"/>
                      <a:ext cx="4680" cy="154"/>
                      <a:chOff x="1579" y="1319"/>
                      <a:chExt cx="4680" cy="154"/>
                    </a:xfrm>
                  </p:grpSpPr>
                  <p:sp>
                    <p:nvSpPr>
                      <p:cNvPr id="258060" name="Rectangle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Agua </a:t>
                        </a:r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Pesada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(D</a:t>
                        </a:r>
                        <a:r>
                          <a:rPr lang="en-US" baseline="-25000" dirty="0" smtClean="0">
                            <a:solidFill>
                              <a:srgbClr val="00B050"/>
                            </a:solidFill>
                          </a:rPr>
                          <a:t>2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0) 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95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0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473"/>
                      <a:ext cx="1614" cy="154"/>
                      <a:chOff x="-35" y="1473"/>
                      <a:chExt cx="1614" cy="154"/>
                    </a:xfrm>
                  </p:grpSpPr>
                  <p:sp>
                    <p:nvSpPr>
                      <p:cNvPr id="258099" name="Rectangle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473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8" name="Group 5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473"/>
                        <a:ext cx="1614" cy="154"/>
                        <a:chOff x="-35" y="1473"/>
                        <a:chExt cx="1614" cy="154"/>
                      </a:xfrm>
                    </p:grpSpPr>
                    <p:sp>
                      <p:nvSpPr>
                        <p:cNvPr id="258061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Combustible</a:t>
                          </a:r>
                        </a:p>
                      </p:txBody>
                    </p:sp>
                    <p:sp>
                      <p:nvSpPr>
                        <p:cNvPr id="258097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2" name="Group 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473"/>
                      <a:ext cx="4680" cy="154"/>
                      <a:chOff x="1579" y="1473"/>
                      <a:chExt cx="4680" cy="154"/>
                    </a:xfrm>
                  </p:grpSpPr>
                  <p:sp>
                    <p:nvSpPr>
                      <p:cNvPr id="258062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Uranio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natural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101" name="Rectangle 5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6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627"/>
                      <a:ext cx="1614" cy="154"/>
                      <a:chOff x="-35" y="1627"/>
                      <a:chExt cx="1614" cy="154"/>
                    </a:xfrm>
                  </p:grpSpPr>
                  <p:sp>
                    <p:nvSpPr>
                      <p:cNvPr id="258105" name="Rectangle 5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62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04" name="Group 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627"/>
                        <a:ext cx="1614" cy="154"/>
                        <a:chOff x="-35" y="1627"/>
                        <a:chExt cx="1614" cy="154"/>
                      </a:xfrm>
                    </p:grpSpPr>
                    <p:sp>
                      <p:nvSpPr>
                        <p:cNvPr id="258063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Generador de Vapor</a:t>
                          </a:r>
                        </a:p>
                      </p:txBody>
                    </p:sp>
                    <p:sp>
                      <p:nvSpPr>
                        <p:cNvPr id="258103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8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627"/>
                      <a:ext cx="4680" cy="154"/>
                      <a:chOff x="1579" y="1627"/>
                      <a:chExt cx="4680" cy="154"/>
                    </a:xfrm>
                  </p:grpSpPr>
                  <p:sp>
                    <p:nvSpPr>
                      <p:cNvPr id="258064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>
                            <a:solidFill>
                              <a:srgbClr val="00B050"/>
                            </a:solidFill>
                          </a:rPr>
                          <a:t>Dos verticales , tubos en "U" Incolloy 800</a:t>
                        </a:r>
                      </a:p>
                    </p:txBody>
                  </p:sp>
                  <p:sp>
                    <p:nvSpPr>
                      <p:cNvPr id="258107" name="Rectangle 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2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781"/>
                      <a:ext cx="1614" cy="154"/>
                      <a:chOff x="-35" y="1781"/>
                      <a:chExt cx="1614" cy="154"/>
                    </a:xfrm>
                  </p:grpSpPr>
                  <p:sp>
                    <p:nvSpPr>
                      <p:cNvPr id="258111" name="Rectangle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781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0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781"/>
                        <a:ext cx="1614" cy="154"/>
                        <a:chOff x="-35" y="1781"/>
                        <a:chExt cx="1614" cy="154"/>
                      </a:xfrm>
                    </p:grpSpPr>
                    <p:sp>
                      <p:nvSpPr>
                        <p:cNvPr id="258065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Turbina</a:t>
                          </a:r>
                        </a:p>
                      </p:txBody>
                    </p:sp>
                    <p:sp>
                      <p:nvSpPr>
                        <p:cNvPr id="258109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14" name="Group 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781"/>
                      <a:ext cx="4680" cy="154"/>
                      <a:chOff x="1579" y="1781"/>
                      <a:chExt cx="4680" cy="154"/>
                    </a:xfrm>
                  </p:grpSpPr>
                  <p:sp>
                    <p:nvSpPr>
                      <p:cNvPr id="258066" name="Rectangle 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Una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etapa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alta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,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dos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etapas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baja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.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Velocidad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:1500 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rpm</a:t>
                        </a:r>
                      </a:p>
                    </p:txBody>
                  </p:sp>
                  <p:sp>
                    <p:nvSpPr>
                      <p:cNvPr id="258113" name="Rectangle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8" name="Group 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935"/>
                      <a:ext cx="1614" cy="154"/>
                      <a:chOff x="-35" y="1935"/>
                      <a:chExt cx="1614" cy="154"/>
                    </a:xfrm>
                  </p:grpSpPr>
                  <p:sp>
                    <p:nvSpPr>
                      <p:cNvPr id="258117" name="Rectangle 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93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6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935"/>
                        <a:ext cx="1614" cy="154"/>
                        <a:chOff x="-35" y="1935"/>
                        <a:chExt cx="1614" cy="154"/>
                      </a:xfrm>
                    </p:grpSpPr>
                    <p:sp>
                      <p:nvSpPr>
                        <p:cNvPr id="258067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Generador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Eléctrico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115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20" name="Group 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935"/>
                      <a:ext cx="4680" cy="154"/>
                      <a:chOff x="1579" y="1935"/>
                      <a:chExt cx="4680" cy="154"/>
                    </a:xfrm>
                  </p:grpSpPr>
                  <p:sp>
                    <p:nvSpPr>
                      <p:cNvPr id="258068" name="Rectangle 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Cuatro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polos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,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tensión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21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Kv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, 50 Hz</a:t>
                        </a:r>
                      </a:p>
                    </p:txBody>
                  </p:sp>
                  <p:sp>
                    <p:nvSpPr>
                      <p:cNvPr id="258119" name="Rectangle 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58122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681"/>
                    <a:ext cx="6265" cy="1411"/>
                  </a:xfrm>
                  <a:prstGeom prst="rect">
                    <a:avLst/>
                  </a:prstGeom>
                  <a:noFill/>
                  <a:ln w="11112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AR">
                      <a:solidFill>
                        <a:srgbClr val="FFFF00"/>
                      </a:solidFill>
                    </a:endParaRPr>
                  </a:p>
                </p:txBody>
              </p:sp>
            </p:grpSp>
          </p:grpSp>
          <p:sp>
            <p:nvSpPr>
              <p:cNvPr id="258125" name="Rectangle 77"/>
              <p:cNvSpPr>
                <a:spLocks noChangeArrowheads="1"/>
              </p:cNvSpPr>
              <p:nvPr/>
            </p:nvSpPr>
            <p:spPr bwMode="auto">
              <a:xfrm>
                <a:off x="-78" y="2289"/>
                <a:ext cx="157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>
                    <a:solidFill>
                      <a:srgbClr val="FFFF00"/>
                    </a:solidFill>
                  </a:rPr>
                  <a:t/>
                </a:r>
                <a:br>
                  <a:rPr lang="en-US">
                    <a:solidFill>
                      <a:srgbClr val="FFFF00"/>
                    </a:solidFill>
                  </a:rPr>
                </a:b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83" name="Rectangle 57"/>
          <p:cNvSpPr>
            <a:spLocks noChangeArrowheads="1"/>
          </p:cNvSpPr>
          <p:nvPr/>
        </p:nvSpPr>
        <p:spPr bwMode="auto">
          <a:xfrm>
            <a:off x="1065354" y="4260460"/>
            <a:ext cx="1848850" cy="6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>
              <a:solidFill>
                <a:prstClr val="white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069980" y="10561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Ubicación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71800" y="1056196"/>
            <a:ext cx="500766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err="1" smtClean="0">
                <a:solidFill>
                  <a:srgbClr val="00B050"/>
                </a:solidFill>
              </a:rPr>
              <a:t>Zárate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17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841F6-0092-445B-946F-AB064F40EE31}" type="slidenum">
              <a:rPr lang="es-ES"/>
              <a:pPr/>
              <a:t>23</a:t>
            </a:fld>
            <a:endParaRPr lang="es-ES"/>
          </a:p>
        </p:txBody>
      </p:sp>
      <p:sp>
        <p:nvSpPr>
          <p:cNvPr id="251912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188640"/>
            <a:ext cx="6096000" cy="1143000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Embalse</a:t>
            </a:r>
            <a:endParaRPr lang="es-ES" dirty="0">
              <a:solidFill>
                <a:srgbClr val="FFC000"/>
              </a:solidFill>
            </a:endParaRPr>
          </a:p>
        </p:txBody>
      </p:sp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15973" r="7480" b="10944"/>
          <a:stretch>
            <a:fillRect/>
          </a:stretch>
        </p:blipFill>
        <p:spPr bwMode="auto">
          <a:xfrm>
            <a:off x="827584" y="1412776"/>
            <a:ext cx="6934200" cy="4903787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3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7AD6-C652-4F3A-9006-E574F71892FE}" type="slidenum">
              <a:rPr lang="es-ES">
                <a:solidFill>
                  <a:srgbClr val="CAF278">
                    <a:shade val="50000"/>
                  </a:srgbClr>
                </a:solidFill>
              </a:rPr>
              <a:pPr/>
              <a:t>24</a:t>
            </a:fld>
            <a:endParaRPr lang="es-ES">
              <a:solidFill>
                <a:srgbClr val="CAF278">
                  <a:shade val="50000"/>
                </a:srgbClr>
              </a:solidFill>
            </a:endParaRPr>
          </a:p>
        </p:txBody>
      </p:sp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-466726" y="2499633"/>
            <a:ext cx="9144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AR">
              <a:solidFill>
                <a:prstClr val="white"/>
              </a:solidFill>
            </a:endParaRPr>
          </a:p>
        </p:txBody>
      </p:sp>
      <p:grpSp>
        <p:nvGrpSpPr>
          <p:cNvPr id="258128" name="Group 80"/>
          <p:cNvGrpSpPr>
            <a:grpSpLocks/>
          </p:cNvGrpSpPr>
          <p:nvPr/>
        </p:nvGrpSpPr>
        <p:grpSpPr bwMode="auto">
          <a:xfrm>
            <a:off x="683568" y="-869074"/>
            <a:ext cx="7491413" cy="7772400"/>
            <a:chOff x="-20" y="0"/>
            <a:chExt cx="6398" cy="1945"/>
          </a:xfrm>
        </p:grpSpPr>
        <p:sp>
          <p:nvSpPr>
            <p:cNvPr id="258127" name="Rectangle 79"/>
            <p:cNvSpPr>
              <a:spLocks noChangeArrowheads="1"/>
            </p:cNvSpPr>
            <p:nvPr/>
          </p:nvSpPr>
          <p:spPr bwMode="auto">
            <a:xfrm>
              <a:off x="0" y="0"/>
              <a:ext cx="6378" cy="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>
                <a:solidFill>
                  <a:srgbClr val="FFFF00"/>
                </a:solidFill>
              </a:endParaRPr>
            </a:p>
          </p:txBody>
        </p:sp>
        <p:grpSp>
          <p:nvGrpSpPr>
            <p:cNvPr id="258126" name="Group 78"/>
            <p:cNvGrpSpPr>
              <a:grpSpLocks/>
            </p:cNvGrpSpPr>
            <p:nvPr/>
          </p:nvGrpSpPr>
          <p:grpSpPr bwMode="auto">
            <a:xfrm>
              <a:off x="-20" y="162"/>
              <a:ext cx="6398" cy="1605"/>
              <a:chOff x="-78" y="846"/>
              <a:chExt cx="6398" cy="1605"/>
            </a:xfrm>
          </p:grpSpPr>
          <p:grpSp>
            <p:nvGrpSpPr>
              <p:cNvPr id="258124" name="Group 76"/>
              <p:cNvGrpSpPr>
                <a:grpSpLocks/>
              </p:cNvGrpSpPr>
              <p:nvPr/>
            </p:nvGrpSpPr>
            <p:grpSpPr bwMode="auto">
              <a:xfrm>
                <a:off x="-20" y="846"/>
                <a:ext cx="6340" cy="1524"/>
                <a:chOff x="-78" y="568"/>
                <a:chExt cx="6340" cy="1524"/>
              </a:xfrm>
            </p:grpSpPr>
            <p:sp>
              <p:nvSpPr>
                <p:cNvPr id="258051" name="Rectangle 3"/>
                <p:cNvSpPr>
                  <a:spLocks noChangeArrowheads="1"/>
                </p:cNvSpPr>
                <p:nvPr/>
              </p:nvSpPr>
              <p:spPr bwMode="auto">
                <a:xfrm>
                  <a:off x="-78" y="568"/>
                  <a:ext cx="159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r>
                    <a:rPr lang="en-US">
                      <a:solidFill>
                        <a:srgbClr val="FFFF00"/>
                      </a:solidFill>
                    </a:rPr>
                    <a:t>  </a:t>
                  </a:r>
                </a:p>
                <a:p>
                  <a:pPr eaLnBrk="0" hangingPunct="0"/>
                  <a:endParaRPr lang="en-US">
                    <a:solidFill>
                      <a:srgbClr val="FFFF00"/>
                    </a:solidFill>
                  </a:endParaRPr>
                </a:p>
              </p:txBody>
            </p:sp>
            <p:grpSp>
              <p:nvGrpSpPr>
                <p:cNvPr id="258123" name="Group 75"/>
                <p:cNvGrpSpPr>
                  <a:grpSpLocks/>
                </p:cNvGrpSpPr>
                <p:nvPr/>
              </p:nvGrpSpPr>
              <p:grpSpPr bwMode="auto">
                <a:xfrm>
                  <a:off x="-51" y="681"/>
                  <a:ext cx="6313" cy="1411"/>
                  <a:chOff x="-51" y="681"/>
                  <a:chExt cx="6313" cy="1411"/>
                </a:xfrm>
              </p:grpSpPr>
              <p:grpSp>
                <p:nvGrpSpPr>
                  <p:cNvPr id="258121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-51" y="684"/>
                    <a:ext cx="6313" cy="1405"/>
                    <a:chOff x="-51" y="684"/>
                    <a:chExt cx="6313" cy="1405"/>
                  </a:xfrm>
                </p:grpSpPr>
                <p:grpSp>
                  <p:nvGrpSpPr>
                    <p:cNvPr id="258072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684"/>
                      <a:ext cx="6259" cy="173"/>
                      <a:chOff x="0" y="684"/>
                      <a:chExt cx="6259" cy="173"/>
                    </a:xfrm>
                  </p:grpSpPr>
                  <p:sp>
                    <p:nvSpPr>
                      <p:cNvPr id="258071" name="Rectangle 2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684"/>
                        <a:ext cx="6259" cy="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0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684"/>
                        <a:ext cx="6259" cy="173"/>
                        <a:chOff x="0" y="684"/>
                        <a:chExt cx="6259" cy="173"/>
                      </a:xfrm>
                    </p:grpSpPr>
                    <p:sp>
                      <p:nvSpPr>
                        <p:cNvPr id="258052" name="Rectangle 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00B0F0"/>
                              </a:solidFill>
                            </a:rPr>
                            <a:t>CENTRAL NUCLEAR </a:t>
                          </a:r>
                          <a:r>
                            <a:rPr lang="en-US" b="1" dirty="0" smtClean="0">
                              <a:solidFill>
                                <a:srgbClr val="00B0F0"/>
                              </a:solidFill>
                            </a:rPr>
                            <a:t>EMBALSE</a:t>
                          </a:r>
                          <a:endParaRPr lang="en-US" dirty="0">
                            <a:solidFill>
                              <a:srgbClr val="00B0F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69" name="Rectangle 2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684"/>
                          <a:ext cx="6259" cy="173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76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857"/>
                      <a:ext cx="1646" cy="305"/>
                      <a:chOff x="-51" y="857"/>
                      <a:chExt cx="1646" cy="305"/>
                    </a:xfrm>
                  </p:grpSpPr>
                  <p:sp>
                    <p:nvSpPr>
                      <p:cNvPr id="258075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008"/>
                        <a:ext cx="1579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74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857"/>
                        <a:ext cx="1630" cy="301"/>
                        <a:chOff x="-51" y="857"/>
                        <a:chExt cx="1630" cy="301"/>
                      </a:xfrm>
                    </p:grpSpPr>
                    <p:sp>
                      <p:nvSpPr>
                        <p:cNvPr id="258053" name="Rectangle 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004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Tipo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de reactor</a:t>
                          </a:r>
                        </a:p>
                      </p:txBody>
                    </p:sp>
                    <p:sp>
                      <p:nvSpPr>
                        <p:cNvPr id="258073" name="Rectangle 2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85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82" name="Rectangle 2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6" y="85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78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857"/>
                      <a:ext cx="4683" cy="298"/>
                      <a:chOff x="1579" y="857"/>
                      <a:chExt cx="4683" cy="298"/>
                    </a:xfrm>
                  </p:grpSpPr>
                  <p:sp>
                    <p:nvSpPr>
                      <p:cNvPr id="258054" name="Rectangle 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82" y="100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Tubos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de </a:t>
                        </a:r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77" name="Rectangle 2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85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88" name="Group 4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51" y="1165"/>
                      <a:ext cx="1630" cy="154"/>
                      <a:chOff x="-51" y="1165"/>
                      <a:chExt cx="1630" cy="154"/>
                    </a:xfrm>
                  </p:grpSpPr>
                  <p:sp>
                    <p:nvSpPr>
                      <p:cNvPr id="258087" name="Rectangle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16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86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51" y="1165"/>
                        <a:ext cx="1630" cy="154"/>
                        <a:chOff x="-51" y="1165"/>
                        <a:chExt cx="1630" cy="154"/>
                      </a:xfrm>
                    </p:grpSpPr>
                    <p:sp>
                      <p:nvSpPr>
                        <p:cNvPr id="258057" name="Rectangle 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51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Potencia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Eléctrica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bruta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085" name="Rectangle 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16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0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63" y="1162"/>
                      <a:ext cx="4696" cy="157"/>
                      <a:chOff x="1563" y="1162"/>
                      <a:chExt cx="4696" cy="157"/>
                    </a:xfrm>
                  </p:grpSpPr>
                  <p:sp>
                    <p:nvSpPr>
                      <p:cNvPr id="258058" name="Rectangle 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63" y="1162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648 MW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89" name="Rectangle 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16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094" name="Group 4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319"/>
                      <a:ext cx="1614" cy="154"/>
                      <a:chOff x="-35" y="1319"/>
                      <a:chExt cx="1614" cy="154"/>
                    </a:xfrm>
                  </p:grpSpPr>
                  <p:sp>
                    <p:nvSpPr>
                      <p:cNvPr id="258093" name="Rectangle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319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2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319"/>
                        <a:ext cx="1614" cy="154"/>
                        <a:chOff x="-35" y="1319"/>
                        <a:chExt cx="1614" cy="154"/>
                      </a:xfrm>
                    </p:grpSpPr>
                    <p:sp>
                      <p:nvSpPr>
                        <p:cNvPr id="258059" name="Rectangle 1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Moderador y refrigerante</a:t>
                          </a:r>
                        </a:p>
                      </p:txBody>
                    </p:sp>
                    <p:sp>
                      <p:nvSpPr>
                        <p:cNvPr id="258091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319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096" name="Group 4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319"/>
                      <a:ext cx="4680" cy="154"/>
                      <a:chOff x="1579" y="1319"/>
                      <a:chExt cx="4680" cy="154"/>
                    </a:xfrm>
                  </p:grpSpPr>
                  <p:sp>
                    <p:nvSpPr>
                      <p:cNvPr id="258060" name="Rectangle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Agua </a:t>
                        </a:r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Pesada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(D</a:t>
                        </a:r>
                        <a:r>
                          <a:rPr lang="en-US" baseline="-25000" dirty="0" smtClean="0">
                            <a:solidFill>
                              <a:srgbClr val="00B050"/>
                            </a:solidFill>
                          </a:rPr>
                          <a:t>2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0) 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095" name="Rectangle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319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0" name="Group 5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473"/>
                      <a:ext cx="1614" cy="154"/>
                      <a:chOff x="-35" y="1473"/>
                      <a:chExt cx="1614" cy="154"/>
                    </a:xfrm>
                  </p:grpSpPr>
                  <p:sp>
                    <p:nvSpPr>
                      <p:cNvPr id="258099" name="Rectangle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473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098" name="Group 5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473"/>
                        <a:ext cx="1614" cy="154"/>
                        <a:chOff x="-35" y="1473"/>
                        <a:chExt cx="1614" cy="154"/>
                      </a:xfrm>
                    </p:grpSpPr>
                    <p:sp>
                      <p:nvSpPr>
                        <p:cNvPr id="258061" name="Rectangl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Combustible</a:t>
                          </a:r>
                        </a:p>
                      </p:txBody>
                    </p:sp>
                    <p:sp>
                      <p:nvSpPr>
                        <p:cNvPr id="258097" name="Rectangl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473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2" name="Group 5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473"/>
                      <a:ext cx="4680" cy="154"/>
                      <a:chOff x="1579" y="1473"/>
                      <a:chExt cx="4680" cy="154"/>
                    </a:xfrm>
                  </p:grpSpPr>
                  <p:sp>
                    <p:nvSpPr>
                      <p:cNvPr id="258062" name="Rectangle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Uranio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natural</a:t>
                        </a:r>
                        <a:endParaRPr lang="en-US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  <p:sp>
                    <p:nvSpPr>
                      <p:cNvPr id="258101" name="Rectangle 5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473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06" name="Group 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627"/>
                      <a:ext cx="1614" cy="154"/>
                      <a:chOff x="-35" y="1627"/>
                      <a:chExt cx="1614" cy="154"/>
                    </a:xfrm>
                  </p:grpSpPr>
                  <p:sp>
                    <p:nvSpPr>
                      <p:cNvPr id="258105" name="Rectangle 5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627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04" name="Group 5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627"/>
                        <a:ext cx="1614" cy="154"/>
                        <a:chOff x="-35" y="1627"/>
                        <a:chExt cx="1614" cy="154"/>
                      </a:xfrm>
                    </p:grpSpPr>
                    <p:sp>
                      <p:nvSpPr>
                        <p:cNvPr id="258063" name="Rectangle 1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Generador de Vapor</a:t>
                          </a:r>
                        </a:p>
                      </p:txBody>
                    </p:sp>
                    <p:sp>
                      <p:nvSpPr>
                        <p:cNvPr id="258103" name="Rectangl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627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08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627"/>
                      <a:ext cx="4680" cy="154"/>
                      <a:chOff x="1579" y="1627"/>
                      <a:chExt cx="4680" cy="154"/>
                    </a:xfrm>
                  </p:grpSpPr>
                  <p:sp>
                    <p:nvSpPr>
                      <p:cNvPr id="258064" name="Rectangle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Cuatro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verticales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,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tubos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en "U"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Incolloy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800</a:t>
                        </a:r>
                      </a:p>
                    </p:txBody>
                  </p:sp>
                  <p:sp>
                    <p:nvSpPr>
                      <p:cNvPr id="258107" name="Rectangle 5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627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2" name="Group 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781"/>
                      <a:ext cx="1614" cy="154"/>
                      <a:chOff x="-35" y="1781"/>
                      <a:chExt cx="1614" cy="154"/>
                    </a:xfrm>
                  </p:grpSpPr>
                  <p:sp>
                    <p:nvSpPr>
                      <p:cNvPr id="258111" name="Rectangle 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781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0" name="Group 6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781"/>
                        <a:ext cx="1614" cy="154"/>
                        <a:chOff x="-35" y="1781"/>
                        <a:chExt cx="1614" cy="154"/>
                      </a:xfrm>
                    </p:grpSpPr>
                    <p:sp>
                      <p:nvSpPr>
                        <p:cNvPr id="258065" name="Rectangle 1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>
                              <a:solidFill>
                                <a:srgbClr val="FFFF00"/>
                              </a:solidFill>
                            </a:rPr>
                            <a:t>Turbina</a:t>
                          </a:r>
                        </a:p>
                      </p:txBody>
                    </p:sp>
                    <p:sp>
                      <p:nvSpPr>
                        <p:cNvPr id="258109" name="Rectangl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781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14" name="Group 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781"/>
                      <a:ext cx="4680" cy="154"/>
                      <a:chOff x="1579" y="1781"/>
                      <a:chExt cx="4680" cy="154"/>
                    </a:xfrm>
                  </p:grpSpPr>
                  <p:sp>
                    <p:nvSpPr>
                      <p:cNvPr id="258066" name="Rectangle 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Una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etapa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alta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, </a:t>
                        </a:r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tres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etapas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de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baja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presión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.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Velocidad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:1500 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rpm</a:t>
                        </a:r>
                      </a:p>
                    </p:txBody>
                  </p:sp>
                  <p:sp>
                    <p:nvSpPr>
                      <p:cNvPr id="258113" name="Rectangle 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781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8118" name="Group 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-35" y="1935"/>
                      <a:ext cx="1614" cy="154"/>
                      <a:chOff x="-35" y="1935"/>
                      <a:chExt cx="1614" cy="154"/>
                    </a:xfrm>
                  </p:grpSpPr>
                  <p:sp>
                    <p:nvSpPr>
                      <p:cNvPr id="258117" name="Rectangle 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0" y="1935"/>
                        <a:ext cx="1579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  <p:grpSp>
                    <p:nvGrpSpPr>
                      <p:cNvPr id="258116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-35" y="1935"/>
                        <a:ext cx="1614" cy="154"/>
                        <a:chOff x="-35" y="1935"/>
                        <a:chExt cx="1614" cy="154"/>
                      </a:xfrm>
                    </p:grpSpPr>
                    <p:sp>
                      <p:nvSpPr>
                        <p:cNvPr id="258067" name="Rectangle 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35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 anchor="ctr"/>
                        <a:lstStyle/>
                        <a:p>
                          <a:pPr algn="ctr"/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Generador</a:t>
                          </a:r>
                          <a:r>
                            <a:rPr lang="en-US" dirty="0">
                              <a:solidFill>
                                <a:srgbClr val="FFFF00"/>
                              </a:solidFill>
                            </a:rPr>
                            <a:t> </a:t>
                          </a:r>
                          <a:r>
                            <a:rPr lang="en-US" dirty="0" err="1">
                              <a:solidFill>
                                <a:srgbClr val="FFFF00"/>
                              </a:solidFill>
                            </a:rPr>
                            <a:t>Eléctrico</a:t>
                          </a:r>
                          <a:endParaRPr lang="en-US" dirty="0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8115" name="Rectangl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0" y="1935"/>
                          <a:ext cx="1579" cy="154"/>
                        </a:xfrm>
                        <a:prstGeom prst="rect">
                          <a:avLst/>
                        </a:prstGeom>
                        <a:noFill/>
                        <a:ln w="7">
                          <a:solidFill>
                            <a:srgbClr val="A0A0A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s-AR">
                            <a:solidFill>
                              <a:srgbClr val="FFFF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58120" name="Group 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9" y="1935"/>
                      <a:ext cx="4680" cy="154"/>
                      <a:chOff x="1579" y="1935"/>
                      <a:chExt cx="4680" cy="154"/>
                    </a:xfrm>
                  </p:grpSpPr>
                  <p:sp>
                    <p:nvSpPr>
                      <p:cNvPr id="258068" name="Rectangle 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anchor="ctr"/>
                      <a:lstStyle/>
                      <a:p>
                        <a:r>
                          <a:rPr lang="en-US" dirty="0" err="1" smtClean="0">
                            <a:solidFill>
                              <a:srgbClr val="00B050"/>
                            </a:solidFill>
                          </a:rPr>
                          <a:t>Cuatro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polos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,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tensión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 </a:t>
                        </a:r>
                        <a:r>
                          <a:rPr lang="en-US" dirty="0" smtClean="0">
                            <a:solidFill>
                              <a:srgbClr val="00B050"/>
                            </a:solidFill>
                          </a:rPr>
                          <a:t>22 </a:t>
                        </a:r>
                        <a:r>
                          <a:rPr lang="en-US" dirty="0" err="1">
                            <a:solidFill>
                              <a:srgbClr val="00B050"/>
                            </a:solidFill>
                          </a:rPr>
                          <a:t>Kv</a:t>
                        </a:r>
                        <a:r>
                          <a:rPr lang="en-US" dirty="0">
                            <a:solidFill>
                              <a:srgbClr val="00B050"/>
                            </a:solidFill>
                          </a:rPr>
                          <a:t>, 50 Hz</a:t>
                        </a:r>
                      </a:p>
                    </p:txBody>
                  </p:sp>
                  <p:sp>
                    <p:nvSpPr>
                      <p:cNvPr id="258119" name="Rectangle 7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9" y="1935"/>
                        <a:ext cx="4680" cy="154"/>
                      </a:xfrm>
                      <a:prstGeom prst="rect">
                        <a:avLst/>
                      </a:prstGeom>
                      <a:noFill/>
                      <a:ln w="7">
                        <a:solidFill>
                          <a:srgbClr val="A0A0A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/>
                      <a:lstStyle/>
                      <a:p>
                        <a:endParaRPr lang="es-AR">
                          <a:solidFill>
                            <a:srgbClr val="FFFF00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58122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681"/>
                    <a:ext cx="6265" cy="1411"/>
                  </a:xfrm>
                  <a:prstGeom prst="rect">
                    <a:avLst/>
                  </a:prstGeom>
                  <a:noFill/>
                  <a:ln w="11112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s-AR">
                      <a:solidFill>
                        <a:srgbClr val="FFFF00"/>
                      </a:solidFill>
                    </a:endParaRPr>
                  </a:p>
                </p:txBody>
              </p:sp>
            </p:grpSp>
          </p:grpSp>
          <p:sp>
            <p:nvSpPr>
              <p:cNvPr id="258125" name="Rectangle 77"/>
              <p:cNvSpPr>
                <a:spLocks noChangeArrowheads="1"/>
              </p:cNvSpPr>
              <p:nvPr/>
            </p:nvSpPr>
            <p:spPr bwMode="auto">
              <a:xfrm>
                <a:off x="-78" y="2289"/>
                <a:ext cx="157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r>
                  <a:rPr lang="en-US">
                    <a:solidFill>
                      <a:srgbClr val="FFFF00"/>
                    </a:solidFill>
                  </a:rPr>
                  <a:t/>
                </a:r>
                <a:br>
                  <a:rPr lang="en-US">
                    <a:solidFill>
                      <a:srgbClr val="FFFF00"/>
                    </a:solidFill>
                  </a:rPr>
                </a:b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83" name="Rectangle 57"/>
          <p:cNvSpPr>
            <a:spLocks noChangeArrowheads="1"/>
          </p:cNvSpPr>
          <p:nvPr/>
        </p:nvSpPr>
        <p:spPr bwMode="auto">
          <a:xfrm>
            <a:off x="1065354" y="4260460"/>
            <a:ext cx="1848850" cy="615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>
              <a:solidFill>
                <a:prstClr val="white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069980" y="10561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Ubicación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71800" y="1056196"/>
            <a:ext cx="5007668" cy="36933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 smtClean="0">
                <a:solidFill>
                  <a:srgbClr val="00B050"/>
                </a:solidFill>
              </a:rPr>
              <a:t>Río </a:t>
            </a:r>
            <a:r>
              <a:rPr lang="en-US" dirty="0" err="1" smtClean="0">
                <a:solidFill>
                  <a:srgbClr val="00B050"/>
                </a:solidFill>
              </a:rPr>
              <a:t>Tercero</a:t>
            </a:r>
            <a:r>
              <a:rPr lang="en-US" dirty="0" smtClean="0">
                <a:solidFill>
                  <a:srgbClr val="00B050"/>
                </a:solidFill>
              </a:rPr>
              <a:t> - Córdoba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648072"/>
          </a:xfrm>
        </p:spPr>
        <p:txBody>
          <a:bodyPr>
            <a:no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DIESEL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704856" cy="522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05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Autofit/>
          </a:bodyPr>
          <a:lstStyle/>
          <a:p>
            <a:r>
              <a:rPr lang="es-AR" sz="2800" dirty="0">
                <a:solidFill>
                  <a:srgbClr val="FFC000"/>
                </a:solidFill>
              </a:rPr>
              <a:t>CENTRAL HIDRAULICA ( DE DERIVACION O PASADA )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484784"/>
            <a:ext cx="8385451" cy="473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39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s-AR" sz="3200" dirty="0">
                <a:solidFill>
                  <a:srgbClr val="FFC000"/>
                </a:solidFill>
              </a:rPr>
              <a:t>CENTRAL HIDRAULICA ( DE ACUMULACION)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712967" cy="54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2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850106"/>
          </a:xfrm>
        </p:spPr>
        <p:txBody>
          <a:bodyPr>
            <a:noAutofit/>
          </a:bodyPr>
          <a:lstStyle/>
          <a:p>
            <a:r>
              <a:rPr lang="es-AR" sz="3200" dirty="0">
                <a:solidFill>
                  <a:srgbClr val="FFC000"/>
                </a:solidFill>
              </a:rPr>
              <a:t>CENTRAL HIDRAULICA ( DE BOMBEO )</a:t>
            </a:r>
          </a:p>
        </p:txBody>
      </p:sp>
      <p:pic>
        <p:nvPicPr>
          <p:cNvPr id="4" name="irc_mi" descr="http://3.bp.blogspot.com/_ttnVQb7kXGc/TMwZ3B48JjI/AAAAAAAABVU/cj7BZNX1zF8/s640/bombeo.gif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568952" cy="56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2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1143000"/>
          </a:xfrm>
        </p:spPr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FFC000"/>
                </a:solidFill>
              </a:rPr>
              <a:t>Chocón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628800"/>
            <a:ext cx="647388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6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 smtClean="0">
                <a:solidFill>
                  <a:srgbClr val="0070C0"/>
                </a:solidFill>
              </a:rPr>
              <a:t>FUENTES DE ENERGÍA</a:t>
            </a:r>
            <a:endParaRPr lang="es-AR" sz="3200" dirty="0">
              <a:solidFill>
                <a:srgbClr val="0070C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95536" y="1802453"/>
            <a:ext cx="856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>
                <a:solidFill>
                  <a:srgbClr val="FFC000"/>
                </a:solidFill>
              </a:rPr>
              <a:t>No Renovables</a:t>
            </a:r>
            <a:r>
              <a:rPr lang="es-ES_tradnl" sz="2800" dirty="0" smtClean="0"/>
              <a:t>: La capacidad de regeneración es nula o muy lenta.</a:t>
            </a:r>
            <a:endParaRPr lang="es-AR" sz="28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3555013"/>
            <a:ext cx="8748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>
                <a:solidFill>
                  <a:srgbClr val="FFC000"/>
                </a:solidFill>
              </a:rPr>
              <a:t>Renovables</a:t>
            </a:r>
            <a:r>
              <a:rPr lang="es-ES_tradnl" sz="2800" dirty="0" smtClean="0"/>
              <a:t>: Tienen la capacidad de regenerarse en forma continua.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62327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FFC000"/>
                </a:solidFill>
              </a:rPr>
              <a:t>Chocón</a:t>
            </a:r>
            <a:endParaRPr lang="es-AR" dirty="0">
              <a:solidFill>
                <a:srgbClr val="FFC0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u="sng" dirty="0"/>
              <a:t>Ubicación</a:t>
            </a:r>
            <a:r>
              <a:rPr lang="es-AR" dirty="0"/>
              <a:t>: </a:t>
            </a:r>
            <a:r>
              <a:rPr lang="es-AR" dirty="0" err="1"/>
              <a:t>Pcia</a:t>
            </a:r>
            <a:r>
              <a:rPr lang="es-AR" dirty="0"/>
              <a:t>.  De Neuquén. Río: Limay (limita </a:t>
            </a:r>
            <a:r>
              <a:rPr lang="es-AR" dirty="0" err="1"/>
              <a:t>pcias</a:t>
            </a:r>
            <a:r>
              <a:rPr lang="es-AR" dirty="0"/>
              <a:t>. Rio Negro y Neuquén)</a:t>
            </a:r>
          </a:p>
          <a:p>
            <a:r>
              <a:rPr lang="es-AR" u="sng" dirty="0"/>
              <a:t>Equipo:</a:t>
            </a:r>
            <a:r>
              <a:rPr lang="es-AR" dirty="0"/>
              <a:t> 6 </a:t>
            </a:r>
            <a:r>
              <a:rPr lang="es-AR" dirty="0" err="1"/>
              <a:t>Turbogrupos</a:t>
            </a:r>
            <a:r>
              <a:rPr lang="es-AR" dirty="0"/>
              <a:t>: Turbinas Francis de eje vertical. Potencia 204,5 MW, salto nominal 58,40 m y caudal nominal 389 m3/</a:t>
            </a:r>
            <a:r>
              <a:rPr lang="es-AR" dirty="0" err="1"/>
              <a:t>seg</a:t>
            </a:r>
            <a:r>
              <a:rPr lang="es-AR" dirty="0"/>
              <a:t>. Generador de 222 MVA, tensión 16 KV.</a:t>
            </a:r>
          </a:p>
          <a:p>
            <a:pPr marL="36576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89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4734"/>
            <a:ext cx="5386512" cy="432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32" y="1700808"/>
            <a:ext cx="350596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SOLARES</a:t>
            </a:r>
          </a:p>
        </p:txBody>
      </p:sp>
    </p:spTree>
    <p:extLst>
      <p:ext uri="{BB962C8B-B14F-4D97-AF65-F5344CB8AC3E}">
        <p14:creationId xmlns:p14="http://schemas.microsoft.com/office/powerpoint/2010/main" val="28340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SOLARES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52927" cy="532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25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SOLARES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4514" y="1823893"/>
            <a:ext cx="5492972" cy="407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1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rgbClr val="FFC000"/>
                </a:solidFill>
              </a:rPr>
              <a:t>CENTRALES SOLARES</a:t>
            </a:r>
            <a:endParaRPr lang="es-A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15931"/>
            <a:ext cx="5976664" cy="397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7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EOLICAS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505703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50" y="1628800"/>
            <a:ext cx="355841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>
                <a:solidFill>
                  <a:srgbClr val="FFC000"/>
                </a:solidFill>
              </a:rPr>
              <a:t>CENTRALES EOLICAS</a:t>
            </a:r>
            <a:endParaRPr lang="es-A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69210"/>
            <a:ext cx="5976664" cy="410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49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A BIOMASA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549258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68760"/>
            <a:ext cx="3247532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3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488832" cy="514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67544" y="185461"/>
            <a:ext cx="7467600" cy="1143000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CENTRALES A BIOMASA</a:t>
            </a:r>
          </a:p>
        </p:txBody>
      </p:sp>
    </p:spTree>
    <p:extLst>
      <p:ext uri="{BB962C8B-B14F-4D97-AF65-F5344CB8AC3E}">
        <p14:creationId xmlns:p14="http://schemas.microsoft.com/office/powerpoint/2010/main" val="23158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GEOTERMICA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622920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340768"/>
            <a:ext cx="268605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4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9512" y="3143971"/>
            <a:ext cx="2520280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rgbClr val="FFFF00"/>
                </a:solidFill>
              </a:rPr>
              <a:t>No Renovables</a:t>
            </a:r>
            <a:endParaRPr lang="es-AR" sz="2400" dirty="0">
              <a:solidFill>
                <a:srgbClr val="FFFF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131840" y="2107616"/>
            <a:ext cx="2203648" cy="830997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rgbClr val="FFFF00"/>
                </a:solidFill>
              </a:rPr>
              <a:t>Combustibles</a:t>
            </a:r>
          </a:p>
          <a:p>
            <a:pPr algn="ctr"/>
            <a:r>
              <a:rPr lang="es-ES_tradnl" sz="2400" dirty="0" smtClean="0">
                <a:solidFill>
                  <a:srgbClr val="FFFF00"/>
                </a:solidFill>
              </a:rPr>
              <a:t>fósiles</a:t>
            </a:r>
            <a:endParaRPr lang="es-AR" sz="2400" dirty="0">
              <a:solidFill>
                <a:srgbClr val="FFFF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360994" y="3873242"/>
            <a:ext cx="394731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</a:rPr>
              <a:t>Nuclear </a:t>
            </a:r>
            <a:r>
              <a:rPr lang="es-ES_tradnl" sz="2400" dirty="0" smtClean="0">
                <a:solidFill>
                  <a:srgbClr val="FFFF00"/>
                </a:solidFill>
              </a:rPr>
              <a:t>de fisión</a:t>
            </a:r>
            <a:endParaRPr lang="es-AR" sz="2400" dirty="0">
              <a:solidFill>
                <a:srgbClr val="FFFF00"/>
              </a:solidFill>
            </a:endParaRPr>
          </a:p>
        </p:txBody>
      </p:sp>
      <p:sp>
        <p:nvSpPr>
          <p:cNvPr id="5" name="4 Abrir llave"/>
          <p:cNvSpPr/>
          <p:nvPr/>
        </p:nvSpPr>
        <p:spPr>
          <a:xfrm>
            <a:off x="2843808" y="1916832"/>
            <a:ext cx="517186" cy="2880320"/>
          </a:xfrm>
          <a:prstGeom prst="leftBrace">
            <a:avLst>
              <a:gd name="adj1" fmla="val 76943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0B0F0"/>
              </a:solidFill>
            </a:endParaRPr>
          </a:p>
        </p:txBody>
      </p:sp>
      <p:sp>
        <p:nvSpPr>
          <p:cNvPr id="6" name="5 Abrir llave"/>
          <p:cNvSpPr/>
          <p:nvPr/>
        </p:nvSpPr>
        <p:spPr>
          <a:xfrm>
            <a:off x="5364088" y="1287893"/>
            <a:ext cx="432048" cy="2347329"/>
          </a:xfrm>
          <a:prstGeom prst="leftBrace">
            <a:avLst>
              <a:gd name="adj1" fmla="val 7466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CuadroTexto"/>
          <p:cNvSpPr txBox="1"/>
          <p:nvPr/>
        </p:nvSpPr>
        <p:spPr>
          <a:xfrm>
            <a:off x="5868144" y="1484784"/>
            <a:ext cx="343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z="2400" dirty="0" smtClean="0">
                <a:solidFill>
                  <a:srgbClr val="FFFF00"/>
                </a:solidFill>
              </a:rPr>
              <a:t>Petróleo y </a:t>
            </a:r>
            <a:r>
              <a:rPr lang="es-ES_tradnl" sz="2400" dirty="0" smtClean="0">
                <a:solidFill>
                  <a:srgbClr val="FFFF00"/>
                </a:solidFill>
              </a:rPr>
              <a:t>derivados</a:t>
            </a:r>
            <a:endParaRPr lang="es-AR" sz="2400" dirty="0">
              <a:solidFill>
                <a:srgbClr val="FFFF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872700" y="2276893"/>
            <a:ext cx="31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z="2400" dirty="0" smtClean="0">
                <a:solidFill>
                  <a:srgbClr val="FFFF00"/>
                </a:solidFill>
              </a:rPr>
              <a:t>Carbón</a:t>
            </a:r>
            <a:endParaRPr lang="es-AR" sz="2400" dirty="0">
              <a:solidFill>
                <a:srgbClr val="FFFF00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5868144" y="3143971"/>
            <a:ext cx="3108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z="2400" dirty="0" smtClean="0">
                <a:solidFill>
                  <a:srgbClr val="FFFF00"/>
                </a:solidFill>
              </a:rPr>
              <a:t>Gas natural</a:t>
            </a:r>
            <a:endParaRPr lang="es-A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840760" cy="4981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GEOTERMICA</a:t>
            </a:r>
          </a:p>
        </p:txBody>
      </p:sp>
    </p:spTree>
    <p:extLst>
      <p:ext uri="{BB962C8B-B14F-4D97-AF65-F5344CB8AC3E}">
        <p14:creationId xmlns:p14="http://schemas.microsoft.com/office/powerpoint/2010/main" val="6766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</a:t>
            </a:r>
            <a:r>
              <a:rPr lang="es-AR" dirty="0" smtClean="0">
                <a:solidFill>
                  <a:srgbClr val="FFC000"/>
                </a:solidFill>
              </a:rPr>
              <a:t>MAREMOTRIZ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98264"/>
            <a:ext cx="8834056" cy="43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539552" y="284546"/>
            <a:ext cx="7467600" cy="1143000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</a:t>
            </a:r>
            <a:r>
              <a:rPr lang="es-AR" dirty="0" smtClean="0">
                <a:solidFill>
                  <a:srgbClr val="FFC000"/>
                </a:solidFill>
              </a:rPr>
              <a:t>MAREMOTRIZ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09700"/>
            <a:ext cx="7692237" cy="489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8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rgbClr val="FFC000"/>
                </a:solidFill>
              </a:rPr>
              <a:t>CENTRAL MAREOMOTRIZ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19" y="1124743"/>
            <a:ext cx="4629453" cy="275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077072"/>
            <a:ext cx="4464496" cy="245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1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ES_tradnl" sz="5400" b="1" cap="all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Book" pitchFamily="34" charset="0"/>
                <a:ea typeface="Batang" pitchFamily="18" charset="-127"/>
              </a:rPr>
              <a:t>FIN</a:t>
            </a:r>
            <a:endParaRPr lang="es-AR" sz="5400" b="1" cap="all" dirty="0">
              <a:ln w="5000" cmpd="sng">
                <a:solidFill>
                  <a:schemeClr val="accent1">
                    <a:tint val="80000"/>
                    <a:shade val="99000"/>
                    <a:satMod val="50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3000"/>
                      <a:satMod val="255000"/>
                    </a:schemeClr>
                  </a:gs>
                  <a:gs pos="9000">
                    <a:schemeClr val="accent1">
                      <a:tint val="63000"/>
                      <a:satMod val="255000"/>
                    </a:schemeClr>
                  </a:gs>
                  <a:gs pos="53000">
                    <a:schemeClr val="accent1">
                      <a:shade val="60000"/>
                      <a:satMod val="100000"/>
                    </a:schemeClr>
                  </a:gs>
                  <a:gs pos="90000">
                    <a:schemeClr val="accent1">
                      <a:tint val="63000"/>
                      <a:satMod val="255000"/>
                    </a:schemeClr>
                  </a:gs>
                  <a:gs pos="100000">
                    <a:schemeClr val="accent1">
                      <a:tint val="63000"/>
                      <a:satMod val="25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50000"/>
                  </a:prstClr>
                </a:outerShdw>
              </a:effectLst>
              <a:latin typeface="Franklin Gothic Book" pitchFamily="34" charset="0"/>
              <a:ea typeface="Batang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07504" y="2728063"/>
            <a:ext cx="2520280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3200" dirty="0" smtClean="0">
                <a:solidFill>
                  <a:srgbClr val="FFFF00"/>
                </a:solidFill>
              </a:rPr>
              <a:t>Renovables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491880" y="1139078"/>
            <a:ext cx="3456384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Hidráulica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5" name="4 Abrir llave"/>
          <p:cNvSpPr/>
          <p:nvPr/>
        </p:nvSpPr>
        <p:spPr>
          <a:xfrm>
            <a:off x="2758670" y="980728"/>
            <a:ext cx="517186" cy="4032448"/>
          </a:xfrm>
          <a:prstGeom prst="leftBrace">
            <a:avLst>
              <a:gd name="adj1" fmla="val 765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3200">
              <a:solidFill>
                <a:srgbClr val="00B0F0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304456" y="1700808"/>
            <a:ext cx="2995736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Geotérmica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555776" y="2204864"/>
            <a:ext cx="3600400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Eólica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843808" y="2708920"/>
            <a:ext cx="2952328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Solar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3203848" y="3284984"/>
            <a:ext cx="3240360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err="1" smtClean="0">
                <a:solidFill>
                  <a:srgbClr val="FFFF00"/>
                </a:solidFill>
              </a:rPr>
              <a:t>Maremotriz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915816" y="3877017"/>
            <a:ext cx="3384376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Biomasa</a:t>
            </a:r>
            <a:endParaRPr lang="es-AR" sz="3200" dirty="0">
              <a:solidFill>
                <a:srgbClr val="FFFF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131840" y="4437112"/>
            <a:ext cx="3211760" cy="58477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s-ES_tradnl" sz="3200" dirty="0" smtClean="0">
                <a:solidFill>
                  <a:srgbClr val="FFFF00"/>
                </a:solidFill>
              </a:rPr>
              <a:t>Hidrógeno</a:t>
            </a:r>
            <a:endParaRPr lang="es-A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4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07504" y="2624921"/>
            <a:ext cx="1512168" cy="769441"/>
          </a:xfr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s-AR" sz="1100" b="0" dirty="0">
                <a:solidFill>
                  <a:srgbClr val="FFC000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CENTRALES </a:t>
            </a:r>
            <a:br>
              <a:rPr lang="es-AR" sz="1100" b="0" dirty="0">
                <a:solidFill>
                  <a:srgbClr val="FFC000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</a:br>
            <a:r>
              <a:rPr lang="es-AR" sz="1100" b="0" dirty="0">
                <a:solidFill>
                  <a:srgbClr val="FFC000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DE GENERACION DE</a:t>
            </a:r>
            <a:br>
              <a:rPr lang="es-AR" sz="1100" b="0" dirty="0">
                <a:solidFill>
                  <a:srgbClr val="FFC000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</a:br>
            <a:r>
              <a:rPr lang="es-AR" sz="1100" b="0" dirty="0">
                <a:solidFill>
                  <a:srgbClr val="FFC000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ENERGIA ELECTRICA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43608" y="1028273"/>
            <a:ext cx="1608071" cy="575542"/>
          </a:xfr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endParaRPr lang="es-AR" sz="1100" b="1" dirty="0" smtClean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CONVENCIONALES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043608" y="5454233"/>
            <a:ext cx="1755609" cy="6678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NO CONVENCIONALES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O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ALTERNATIVAS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275856" y="542547"/>
            <a:ext cx="1699504" cy="10741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USAN COMO FUENTE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DE ENERGIA 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PRIMARIA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RECURSOS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NO RENOVABLES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267828" y="2951948"/>
            <a:ext cx="1800200" cy="10741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s-AR" sz="11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USAN COMO FUENTE</a:t>
            </a:r>
          </a:p>
          <a:p>
            <a:pPr algn="ctr">
              <a:spcBef>
                <a:spcPct val="20000"/>
              </a:spcBef>
            </a:pPr>
            <a:r>
              <a:rPr lang="es-AR" sz="11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DE ENERGIA</a:t>
            </a:r>
          </a:p>
          <a:p>
            <a:pPr algn="ctr">
              <a:spcBef>
                <a:spcPct val="20000"/>
              </a:spcBef>
            </a:pPr>
            <a:r>
              <a:rPr lang="es-AR" sz="11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PRIMARIA</a:t>
            </a:r>
          </a:p>
          <a:p>
            <a:pPr algn="ctr">
              <a:spcBef>
                <a:spcPct val="20000"/>
              </a:spcBef>
            </a:pPr>
            <a:r>
              <a:rPr lang="es-AR" sz="11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 RECURSOS</a:t>
            </a:r>
          </a:p>
          <a:p>
            <a:pPr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RENOVABLES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7020271" y="542547"/>
            <a:ext cx="1858201" cy="10741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TERMICAS DE VAPOR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TURBINAS DE GAS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CICLO COMBINADO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TERMONUCLEARES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DIESEL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5436096" y="3358211"/>
            <a:ext cx="1160895" cy="26161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HIDRAULICAS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7020271" y="3155080"/>
            <a:ext cx="1662635" cy="667875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DE DERIVACION 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DE ACUMULACION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DE BOMBEO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3275856" y="5555799"/>
            <a:ext cx="1848583" cy="464743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TODOS LOS RECURSOS</a:t>
            </a:r>
          </a:p>
          <a:p>
            <a:pPr lvl="0" algn="ctr">
              <a:spcBef>
                <a:spcPct val="20000"/>
              </a:spcBef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SON RENOVABLES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020272" y="5251100"/>
            <a:ext cx="1620957" cy="107414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85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SOLARES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EOLICAS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BIOMASA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GEOTERMICAS</a:t>
            </a:r>
          </a:p>
          <a:p>
            <a:pPr marL="171450" lvl="0" indent="-171450">
              <a:spcBef>
                <a:spcPct val="20000"/>
              </a:spcBef>
              <a:buFont typeface="Wingdings" pitchFamily="2" charset="2"/>
              <a:buChar char="ü"/>
            </a:pPr>
            <a:r>
              <a:rPr lang="es-AR" sz="11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MAREOMOTRICES</a:t>
            </a:r>
            <a:endParaRPr lang="es-AR" sz="11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6" name="35 Conector angular"/>
          <p:cNvCxnSpPr>
            <a:stCxn id="2" idx="0"/>
            <a:endCxn id="3" idx="2"/>
          </p:cNvCxnSpPr>
          <p:nvPr/>
        </p:nvCxnSpPr>
        <p:spPr>
          <a:xfrm rot="5400000" flipH="1" flipV="1">
            <a:off x="845063" y="1622340"/>
            <a:ext cx="1021106" cy="9840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angular"/>
          <p:cNvCxnSpPr>
            <a:stCxn id="2" idx="2"/>
            <a:endCxn id="6" idx="0"/>
          </p:cNvCxnSpPr>
          <p:nvPr/>
        </p:nvCxnSpPr>
        <p:spPr>
          <a:xfrm rot="16200000" flipH="1">
            <a:off x="362565" y="3895384"/>
            <a:ext cx="2059871" cy="105782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3" idx="3"/>
            <a:endCxn id="8" idx="1"/>
          </p:cNvCxnSpPr>
          <p:nvPr/>
        </p:nvCxnSpPr>
        <p:spPr>
          <a:xfrm>
            <a:off x="2651679" y="1316044"/>
            <a:ext cx="616149" cy="217297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angular"/>
          <p:cNvCxnSpPr>
            <a:stCxn id="3" idx="3"/>
            <a:endCxn id="7" idx="1"/>
          </p:cNvCxnSpPr>
          <p:nvPr/>
        </p:nvCxnSpPr>
        <p:spPr>
          <a:xfrm flipV="1">
            <a:off x="2651679" y="1079617"/>
            <a:ext cx="624177" cy="236427"/>
          </a:xfrm>
          <a:prstGeom prst="bentConnector3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Conector recto de flecha"/>
          <p:cNvCxnSpPr>
            <a:stCxn id="7" idx="3"/>
            <a:endCxn id="13" idx="1"/>
          </p:cNvCxnSpPr>
          <p:nvPr/>
        </p:nvCxnSpPr>
        <p:spPr>
          <a:xfrm>
            <a:off x="4975360" y="1079617"/>
            <a:ext cx="204491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Conector recto de flecha"/>
          <p:cNvCxnSpPr>
            <a:stCxn id="8" idx="3"/>
            <a:endCxn id="14" idx="1"/>
          </p:cNvCxnSpPr>
          <p:nvPr/>
        </p:nvCxnSpPr>
        <p:spPr>
          <a:xfrm flipV="1">
            <a:off x="5068028" y="3489016"/>
            <a:ext cx="368068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Conector recto de flecha"/>
          <p:cNvCxnSpPr>
            <a:stCxn id="14" idx="3"/>
            <a:endCxn id="15" idx="1"/>
          </p:cNvCxnSpPr>
          <p:nvPr/>
        </p:nvCxnSpPr>
        <p:spPr>
          <a:xfrm>
            <a:off x="6596991" y="3489016"/>
            <a:ext cx="423280" cy="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Conector recto de flecha"/>
          <p:cNvCxnSpPr>
            <a:stCxn id="6" idx="3"/>
            <a:endCxn id="16" idx="1"/>
          </p:cNvCxnSpPr>
          <p:nvPr/>
        </p:nvCxnSpPr>
        <p:spPr>
          <a:xfrm>
            <a:off x="2799217" y="5788171"/>
            <a:ext cx="47663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 de flecha"/>
          <p:cNvCxnSpPr>
            <a:stCxn id="16" idx="3"/>
            <a:endCxn id="17" idx="1"/>
          </p:cNvCxnSpPr>
          <p:nvPr/>
        </p:nvCxnSpPr>
        <p:spPr>
          <a:xfrm flipV="1">
            <a:off x="5124439" y="5788170"/>
            <a:ext cx="1895833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32774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40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AR" sz="40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TÉRMICA  A </a:t>
            </a:r>
            <a:r>
              <a:rPr lang="es-AR" sz="40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VAPOR</a:t>
            </a:r>
          </a:p>
        </p:txBody>
      </p:sp>
    </p:spTree>
    <p:extLst>
      <p:ext uri="{BB962C8B-B14F-4D97-AF65-F5344CB8AC3E}">
        <p14:creationId xmlns:p14="http://schemas.microsoft.com/office/powerpoint/2010/main" val="98595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260648"/>
            <a:ext cx="8229600" cy="1296144"/>
          </a:xfrm>
        </p:spPr>
        <p:txBody>
          <a:bodyPr>
            <a:noAutofit/>
          </a:bodyPr>
          <a:lstStyle/>
          <a:p>
            <a:r>
              <a:rPr lang="es-AR" sz="40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</a:t>
            </a:r>
            <a:r>
              <a:rPr lang="es-AR" sz="40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TÉRMICA  A </a:t>
            </a:r>
            <a:r>
              <a:rPr lang="es-AR" sz="4000" b="1" dirty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VAPOR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344" y="1867370"/>
            <a:ext cx="7905128" cy="429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69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Central San Nicolás</a:t>
            </a:r>
            <a:endParaRPr lang="es-AR" sz="4000" b="1" dirty="0">
              <a:solidFill>
                <a:srgbClr val="FFC000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6624736" cy="4493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83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o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Técnico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475</TotalTime>
  <Words>643</Words>
  <Application>Microsoft Office PowerPoint</Application>
  <PresentationFormat>Presentación en pantalla (4:3)</PresentationFormat>
  <Paragraphs>162</Paragraphs>
  <Slides>44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6" baseType="lpstr">
      <vt:lpstr>Técnico</vt:lpstr>
      <vt:lpstr>Fotografía de Photo Editor</vt:lpstr>
      <vt:lpstr>CENTRALES ELÉCTRICAS</vt:lpstr>
      <vt:lpstr>Definición</vt:lpstr>
      <vt:lpstr>FUENTES DE ENERGÍA</vt:lpstr>
      <vt:lpstr>Presentación de PowerPoint</vt:lpstr>
      <vt:lpstr>Presentación de PowerPoint</vt:lpstr>
      <vt:lpstr>CENTRALES  DE GENERACION DE ENERGIA ELECTRICA</vt:lpstr>
      <vt:lpstr>CENTRAL TÉRMICA  A VAPOR</vt:lpstr>
      <vt:lpstr>CENTRAL TÉRMICA  A VAPOR</vt:lpstr>
      <vt:lpstr>Central San Nicolás</vt:lpstr>
      <vt:lpstr>Central San Nicolás</vt:lpstr>
      <vt:lpstr>CENTRAL TÉRMICA CON TURBINA A GAS</vt:lpstr>
      <vt:lpstr>Central Mar de Ajó</vt:lpstr>
      <vt:lpstr>CENTRAL TÉRMICA DE CICLO COMBINADO</vt:lpstr>
      <vt:lpstr>Central Genelba</vt:lpstr>
      <vt:lpstr>Central Genelba</vt:lpstr>
      <vt:lpstr>Presentación de PowerPoint</vt:lpstr>
      <vt:lpstr>CENTRAL TERMONUCLEAR</vt:lpstr>
      <vt:lpstr>CENTRALES TERMONUCLEARES</vt:lpstr>
      <vt:lpstr>Atucha I</vt:lpstr>
      <vt:lpstr>Presentación de PowerPoint</vt:lpstr>
      <vt:lpstr>Atucha II</vt:lpstr>
      <vt:lpstr>Presentación de PowerPoint</vt:lpstr>
      <vt:lpstr>Embalse</vt:lpstr>
      <vt:lpstr>Presentación de PowerPoint</vt:lpstr>
      <vt:lpstr>CENTRAL DIESEL</vt:lpstr>
      <vt:lpstr>CENTRAL HIDRAULICA ( DE DERIVACION O PASADA )</vt:lpstr>
      <vt:lpstr>CENTRAL HIDRAULICA ( DE ACUMULACION)</vt:lpstr>
      <vt:lpstr>CENTRAL HIDRAULICA ( DE BOMBEO )</vt:lpstr>
      <vt:lpstr>Chocón</vt:lpstr>
      <vt:lpstr>Chocón</vt:lpstr>
      <vt:lpstr>CENTRALES SOLARES</vt:lpstr>
      <vt:lpstr>CENTRALES SOLARES</vt:lpstr>
      <vt:lpstr>CENTRALES SOLARES</vt:lpstr>
      <vt:lpstr>CENTRALES SOLARES</vt:lpstr>
      <vt:lpstr>CENTRALES EOLICAS</vt:lpstr>
      <vt:lpstr>CENTRALES EOLICAS</vt:lpstr>
      <vt:lpstr>CENTRALES A BIOMASA</vt:lpstr>
      <vt:lpstr>CENTRALES A BIOMASA</vt:lpstr>
      <vt:lpstr>CENTRAL GEOTERMICA</vt:lpstr>
      <vt:lpstr>CENTRAL GEOTERMICA</vt:lpstr>
      <vt:lpstr>CENTRAL MAREMOTRIZ</vt:lpstr>
      <vt:lpstr>CENTRAL MAREMOTRIZ</vt:lpstr>
      <vt:lpstr>CENTRAL MAREOMOTRIZ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Leyla</dc:creator>
  <cp:lastModifiedBy>diego</cp:lastModifiedBy>
  <cp:revision>64</cp:revision>
  <dcterms:created xsi:type="dcterms:W3CDTF">2013-04-28T19:30:13Z</dcterms:created>
  <dcterms:modified xsi:type="dcterms:W3CDTF">2013-05-06T22:54:27Z</dcterms:modified>
</cp:coreProperties>
</file>